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6" r:id="rId4"/>
    <p:sldMasterId id="214748370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</p:sldIdLst>
  <p:sldSz cy="5143500" cx="9144000"/>
  <p:notesSz cx="6858000" cy="9144000"/>
  <p:embeddedFontLst>
    <p:embeddedFont>
      <p:font typeface="Ubuntu"/>
      <p:regular r:id="rId81"/>
      <p:bold r:id="rId82"/>
      <p:italic r:id="rId83"/>
      <p:boldItalic r:id="rId84"/>
    </p:embeddedFont>
    <p:embeddedFont>
      <p:font typeface="Roboto Medium"/>
      <p:regular r:id="rId85"/>
      <p:bold r:id="rId86"/>
      <p:italic r:id="rId87"/>
      <p:boldItalic r:id="rId88"/>
    </p:embeddedFont>
    <p:embeddedFont>
      <p:font typeface="Fira Sans Extra Condensed Medium"/>
      <p:regular r:id="rId89"/>
      <p:bold r:id="rId90"/>
      <p:italic r:id="rId91"/>
      <p:boldItalic r:id="rId92"/>
    </p:embeddedFont>
    <p:embeddedFont>
      <p:font typeface="Barlow Semi Condensed Medium"/>
      <p:regular r:id="rId93"/>
      <p:bold r:id="rId94"/>
      <p:italic r:id="rId95"/>
      <p:boldItalic r:id="rId96"/>
    </p:embeddedFont>
    <p:embeddedFont>
      <p:font typeface="Helvetica Neue"/>
      <p:regular r:id="rId97"/>
      <p:bold r:id="rId98"/>
      <p:italic r:id="rId99"/>
      <p:boldItalic r:id="rId100"/>
    </p:embeddedFont>
    <p:embeddedFont>
      <p:font typeface="IBM Plex Mono"/>
      <p:regular r:id="rId101"/>
      <p:bold r:id="rId102"/>
      <p:italic r:id="rId103"/>
      <p:boldItalic r:id="rId104"/>
    </p:embeddedFont>
    <p:embeddedFont>
      <p:font typeface="Marvel"/>
      <p:regular r:id="rId105"/>
      <p:bold r:id="rId106"/>
      <p:italic r:id="rId107"/>
      <p:boldItalic r:id="rId108"/>
    </p:embeddedFont>
    <p:embeddedFont>
      <p:font typeface="IBM Plex Sans"/>
      <p:regular r:id="rId109"/>
      <p:bold r:id="rId110"/>
      <p:italic r:id="rId111"/>
      <p:boldItalic r:id="rId112"/>
    </p:embeddedFont>
    <p:embeddedFont>
      <p:font typeface="Roboto"/>
      <p:regular r:id="rId113"/>
      <p:bold r:id="rId114"/>
      <p:italic r:id="rId115"/>
      <p:boldItalic r:id="rId116"/>
    </p:embeddedFont>
    <p:embeddedFont>
      <p:font typeface="Playfair Display"/>
      <p:regular r:id="rId117"/>
      <p:bold r:id="rId118"/>
      <p:italic r:id="rId119"/>
      <p:boldItalic r:id="rId120"/>
    </p:embeddedFont>
    <p:embeddedFont>
      <p:font typeface="Montserrat"/>
      <p:regular r:id="rId121"/>
      <p:bold r:id="rId122"/>
      <p:italic r:id="rId123"/>
      <p:boldItalic r:id="rId124"/>
    </p:embeddedFont>
    <p:embeddedFont>
      <p:font typeface="IBM Plex Mono Light"/>
      <p:regular r:id="rId125"/>
      <p:bold r:id="rId126"/>
      <p:italic r:id="rId127"/>
      <p:boldItalic r:id="rId128"/>
    </p:embeddedFont>
    <p:embeddedFont>
      <p:font typeface="Barlow Semi Condensed"/>
      <p:regular r:id="rId129"/>
      <p:bold r:id="rId130"/>
      <p:italic r:id="rId131"/>
      <p:boldItalic r:id="rId132"/>
    </p:embeddedFont>
    <p:embeddedFont>
      <p:font typeface="IBM Plex Sans SemiBold"/>
      <p:regular r:id="rId133"/>
      <p:bold r:id="rId134"/>
      <p:italic r:id="rId135"/>
      <p:boldItalic r:id="rId1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07" Type="http://schemas.openxmlformats.org/officeDocument/2006/relationships/font" Target="fonts/Marvel-italic.fntdata"/><Relationship Id="rId106" Type="http://schemas.openxmlformats.org/officeDocument/2006/relationships/font" Target="fonts/Marvel-bold.fntdata"/><Relationship Id="rId105" Type="http://schemas.openxmlformats.org/officeDocument/2006/relationships/font" Target="fonts/Marvel-regular.fntdata"/><Relationship Id="rId104" Type="http://schemas.openxmlformats.org/officeDocument/2006/relationships/font" Target="fonts/IBMPlexMono-boldItalic.fntdata"/><Relationship Id="rId109" Type="http://schemas.openxmlformats.org/officeDocument/2006/relationships/font" Target="fonts/IBMPlexSans-regular.fntdata"/><Relationship Id="rId108" Type="http://schemas.openxmlformats.org/officeDocument/2006/relationships/font" Target="fonts/Marvel-boldItalic.fntdata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font" Target="fonts/IBMPlexMono-italic.fntdata"/><Relationship Id="rId102" Type="http://schemas.openxmlformats.org/officeDocument/2006/relationships/font" Target="fonts/IBMPlexMono-bold.fntdata"/><Relationship Id="rId101" Type="http://schemas.openxmlformats.org/officeDocument/2006/relationships/font" Target="fonts/IBMPlexMono-regular.fntdata"/><Relationship Id="rId100" Type="http://schemas.openxmlformats.org/officeDocument/2006/relationships/font" Target="fonts/HelveticaNeue-boldItalic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29" Type="http://schemas.openxmlformats.org/officeDocument/2006/relationships/font" Target="fonts/BarlowSemiCondensed-regular.fntdata"/><Relationship Id="rId128" Type="http://schemas.openxmlformats.org/officeDocument/2006/relationships/font" Target="fonts/IBMPlexMonoLight-boldItalic.fntdata"/><Relationship Id="rId127" Type="http://schemas.openxmlformats.org/officeDocument/2006/relationships/font" Target="fonts/IBMPlexMonoLight-italic.fntdata"/><Relationship Id="rId126" Type="http://schemas.openxmlformats.org/officeDocument/2006/relationships/font" Target="fonts/IBMPlexMonoLight-bold.fntdata"/><Relationship Id="rId26" Type="http://schemas.openxmlformats.org/officeDocument/2006/relationships/slide" Target="slides/slide20.xml"/><Relationship Id="rId121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120" Type="http://schemas.openxmlformats.org/officeDocument/2006/relationships/font" Target="fonts/PlayfairDisplay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125" Type="http://schemas.openxmlformats.org/officeDocument/2006/relationships/font" Target="fonts/IBMPlexMonoLight-regular.fntdata"/><Relationship Id="rId29" Type="http://schemas.openxmlformats.org/officeDocument/2006/relationships/slide" Target="slides/slide23.xml"/><Relationship Id="rId124" Type="http://schemas.openxmlformats.org/officeDocument/2006/relationships/font" Target="fonts/Montserrat-boldItalic.fntdata"/><Relationship Id="rId123" Type="http://schemas.openxmlformats.org/officeDocument/2006/relationships/font" Target="fonts/Montserrat-italic.fntdata"/><Relationship Id="rId122" Type="http://schemas.openxmlformats.org/officeDocument/2006/relationships/font" Target="fonts/Montserrat-bold.fntdata"/><Relationship Id="rId95" Type="http://schemas.openxmlformats.org/officeDocument/2006/relationships/font" Target="fonts/BarlowSemiCondensedMedium-italic.fntdata"/><Relationship Id="rId94" Type="http://schemas.openxmlformats.org/officeDocument/2006/relationships/font" Target="fonts/BarlowSemiCondensedMedium-bold.fntdata"/><Relationship Id="rId97" Type="http://schemas.openxmlformats.org/officeDocument/2006/relationships/font" Target="fonts/HelveticaNeue-regular.fntdata"/><Relationship Id="rId96" Type="http://schemas.openxmlformats.org/officeDocument/2006/relationships/font" Target="fonts/BarlowSemiCondensedMedium-boldItalic.fntdata"/><Relationship Id="rId11" Type="http://schemas.openxmlformats.org/officeDocument/2006/relationships/slide" Target="slides/slide5.xml"/><Relationship Id="rId99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98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font" Target="fonts/FiraSansExtraCondensedMedium-italic.fntdata"/><Relationship Id="rId90" Type="http://schemas.openxmlformats.org/officeDocument/2006/relationships/font" Target="fonts/FiraSansExtraCondensedMedium-bold.fntdata"/><Relationship Id="rId93" Type="http://schemas.openxmlformats.org/officeDocument/2006/relationships/font" Target="fonts/BarlowSemiCondensedMedium-regular.fntdata"/><Relationship Id="rId92" Type="http://schemas.openxmlformats.org/officeDocument/2006/relationships/font" Target="fonts/FiraSansExtraCondensedMedium-boldItalic.fntdata"/><Relationship Id="rId118" Type="http://schemas.openxmlformats.org/officeDocument/2006/relationships/font" Target="fonts/PlayfairDisplay-bold.fntdata"/><Relationship Id="rId117" Type="http://schemas.openxmlformats.org/officeDocument/2006/relationships/font" Target="fonts/PlayfairDisplay-regular.fntdata"/><Relationship Id="rId116" Type="http://schemas.openxmlformats.org/officeDocument/2006/relationships/font" Target="fonts/Roboto-boldItalic.fntdata"/><Relationship Id="rId115" Type="http://schemas.openxmlformats.org/officeDocument/2006/relationships/font" Target="fonts/Roboto-italic.fntdata"/><Relationship Id="rId119" Type="http://schemas.openxmlformats.org/officeDocument/2006/relationships/font" Target="fonts/PlayfairDisplay-italic.fntdata"/><Relationship Id="rId15" Type="http://schemas.openxmlformats.org/officeDocument/2006/relationships/slide" Target="slides/slide9.xml"/><Relationship Id="rId110" Type="http://schemas.openxmlformats.org/officeDocument/2006/relationships/font" Target="fonts/IBMPlexSans-bold.fntdata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14" Type="http://schemas.openxmlformats.org/officeDocument/2006/relationships/font" Target="fonts/Roboto-bold.fntdata"/><Relationship Id="rId18" Type="http://schemas.openxmlformats.org/officeDocument/2006/relationships/slide" Target="slides/slide12.xml"/><Relationship Id="rId113" Type="http://schemas.openxmlformats.org/officeDocument/2006/relationships/font" Target="fonts/Roboto-regular.fntdata"/><Relationship Id="rId112" Type="http://schemas.openxmlformats.org/officeDocument/2006/relationships/font" Target="fonts/IBMPlexSans-boldItalic.fntdata"/><Relationship Id="rId111" Type="http://schemas.openxmlformats.org/officeDocument/2006/relationships/font" Target="fonts/IBMPlexSans-italic.fntdata"/><Relationship Id="rId84" Type="http://schemas.openxmlformats.org/officeDocument/2006/relationships/font" Target="fonts/Ubuntu-boldItalic.fntdata"/><Relationship Id="rId83" Type="http://schemas.openxmlformats.org/officeDocument/2006/relationships/font" Target="fonts/Ubuntu-italic.fntdata"/><Relationship Id="rId86" Type="http://schemas.openxmlformats.org/officeDocument/2006/relationships/font" Target="fonts/RobotoMedium-bold.fntdata"/><Relationship Id="rId85" Type="http://schemas.openxmlformats.org/officeDocument/2006/relationships/font" Target="fonts/RobotoMedium-regular.fntdata"/><Relationship Id="rId88" Type="http://schemas.openxmlformats.org/officeDocument/2006/relationships/font" Target="fonts/RobotoMedium-boldItalic.fntdata"/><Relationship Id="rId87" Type="http://schemas.openxmlformats.org/officeDocument/2006/relationships/font" Target="fonts/RobotoMedium-italic.fntdata"/><Relationship Id="rId89" Type="http://schemas.openxmlformats.org/officeDocument/2006/relationships/font" Target="fonts/FiraSansExtraCondensedMedium-regular.fntdata"/><Relationship Id="rId80" Type="http://schemas.openxmlformats.org/officeDocument/2006/relationships/slide" Target="slides/slide74.xml"/><Relationship Id="rId82" Type="http://schemas.openxmlformats.org/officeDocument/2006/relationships/font" Target="fonts/Ubuntu-bold.fntdata"/><Relationship Id="rId81" Type="http://schemas.openxmlformats.org/officeDocument/2006/relationships/font" Target="fonts/Ubuntu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132" Type="http://schemas.openxmlformats.org/officeDocument/2006/relationships/font" Target="fonts/BarlowSemiCondensed-boldItalic.fntdata"/><Relationship Id="rId131" Type="http://schemas.openxmlformats.org/officeDocument/2006/relationships/font" Target="fonts/BarlowSemiCondensed-italic.fntdata"/><Relationship Id="rId130" Type="http://schemas.openxmlformats.org/officeDocument/2006/relationships/font" Target="fonts/BarlowSemiCondensed-bold.fntdata"/><Relationship Id="rId136" Type="http://schemas.openxmlformats.org/officeDocument/2006/relationships/font" Target="fonts/IBMPlexSansSemiBold-boldItalic.fntdata"/><Relationship Id="rId135" Type="http://schemas.openxmlformats.org/officeDocument/2006/relationships/font" Target="fonts/IBMPlexSansSemiBold-italic.fntdata"/><Relationship Id="rId134" Type="http://schemas.openxmlformats.org/officeDocument/2006/relationships/font" Target="fonts/IBMPlexSansSemiBold-bold.fntdata"/><Relationship Id="rId133" Type="http://schemas.openxmlformats.org/officeDocument/2006/relationships/font" Target="fonts/IBMPlexSansSemiBold-regular.fntdata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1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29fd6793e_2_1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329fd6793e_2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329fd6793e_0_1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329fd6793e_0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29fd6793e_0_1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29fd6793e_0_1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29fd6793e_0_1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29fd6793e_0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329fd6793e_0_1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329fd6793e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329fd6793e_0_1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329fd6793e_0_1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329fd6793e_0_11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329fd6793e_0_1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329fd6793e_0_1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329fd6793e_0_1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329fd6793e_0_1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329fd6793e_0_1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329fd6793e_0_1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329fd6793e_0_1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29fd6793e_0_1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329fd6793e_0_1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329fd679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329fd679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329fd6793e_0_11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329fd6793e_0_1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329fd6793e_0_1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1329fd6793e_0_1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329fd6793e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329fd6793e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329fd6793e_0_1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329fd6793e_0_1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329fd6793e_0_1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329fd6793e_0_1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29fd6793e_0_1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29fd6793e_0_1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329fd6793e_0_16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329fd6793e_0_1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329fd6793e_0_1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329fd6793e_0_1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29fd6793e_0_1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29fd6793e_0_1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329fd6793e_0_1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1329fd6793e_0_1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29fd6793e_0_1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329fd6793e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329fd6793e_0_1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329fd6793e_0_1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329fd6793e_0_1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329fd6793e_0_1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329fd6793e_0_1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329fd6793e_0_1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329fd6793e_0_1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1329fd6793e_0_1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329fd6793e_0_1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1329fd6793e_0_1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329fd6793e_0_1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329fd6793e_0_1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329fd6793e_0_1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1329fd6793e_0_1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329fd6793e_0_1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329fd6793e_0_1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329fd6793e_2_3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329fd6793e_2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39a524156e_1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39a524156e_1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29fd6793e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329fd6793e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42c0ae50bf_1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g142c0ae50bf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142c0ae50bf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g142c0ae50bf_1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42c0ae50bf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g142c0ae50bf_1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142c0ae50bf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g142c0ae50bf_1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142c0ae50bf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g142c0ae50bf_1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42c0ae50bf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g142c0ae50bf_1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142c0ae50bf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g142c0ae50bf_1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42c0ae50bf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g142c0ae50bf_1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42c0ae50bf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g142c0ae50bf_1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42c0ae50bf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g142c0ae50bf_1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329fd6793e_0_5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329fd6793e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42c0ae50bf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g142c0ae50bf_1_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142c0ae50bf_1_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4" name="Google Shape;644;g142c0ae50bf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3000">
                <a:solidFill>
                  <a:schemeClr val="lt1"/>
                </a:solidFill>
              </a:rPr>
              <a:t>Чем Проект отличается от Продук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142c0ae50bf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g142c0ae50bf_1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142c0ae50bf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g142c0ae50bf_1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142c0ae50bf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g142c0ae50bf_1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42c0ae50bf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g142c0ae50bf_1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142c0ae50bf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g142c0ae50bf_1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142c0ae50bf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g142c0ae50bf_1_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142c0ae50bf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g142c0ae50bf_1_1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42c0ae50bf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g142c0ae50bf_1_1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329fd6793e_0_5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329fd6793e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142c0ae50bf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g142c0ae50bf_1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142c0ae50bf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g142c0ae50bf_1_1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142c0ae50bf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g142c0ae50bf_1_1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42c0ae50bf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g142c0ae50bf_1_1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42c0ae50bf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g142c0ae50bf_1_1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42c0ae50bf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g142c0ae50bf_1_1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142c0ae50bf_1_1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4" name="Google Shape;734;g142c0ae50bf_1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3000">
                <a:solidFill>
                  <a:schemeClr val="lt1"/>
                </a:solidFill>
              </a:rPr>
              <a:t>Чем Проект отличается от Продук</a:t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42c0ae50bf_1_1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9" name="Google Shape;739;g142c0ae50bf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3000">
                <a:solidFill>
                  <a:schemeClr val="lt1"/>
                </a:solidFill>
              </a:rPr>
              <a:t>Чем Проект отличается от Продук</a:t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42c0ae50bf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g142c0ae50bf_1_1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142c0ae50bf_1_1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9" name="Google Shape;749;g142c0ae50bf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3000">
                <a:solidFill>
                  <a:schemeClr val="lt1"/>
                </a:solidFill>
              </a:rPr>
              <a:t>Чем Проект отличается от Продук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29fd6793e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29fd6793e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142c0ae50bf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g142c0ae50bf_1_1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142c0ae50bf_1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g142c0ae50bf_1_1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142c0ae50bf_1_1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6" name="Google Shape;766;g142c0ae50bf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142c0ae50bf_1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142c0ae50bf_1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42c0ae50bf_1_1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0" name="Google Shape;780;g142c0ae50bf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329fd6793e_0_9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329fd6793e_0_9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29fd6793e_0_11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29fd6793e_0_1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1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32.png"/><Relationship Id="rId4" Type="http://schemas.openxmlformats.org/officeDocument/2006/relationships/image" Target="../media/image1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12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_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5_Титульный слайд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518135" y="2172116"/>
            <a:ext cx="74385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  <a:defRPr b="0" i="0" sz="54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518135" y="4285871"/>
            <a:ext cx="74385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577576" y="981527"/>
            <a:ext cx="7989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30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540515" y="1675742"/>
            <a:ext cx="8063100" cy="25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Для цитат">
  <p:cSld name="CUSTOM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2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idx="1" type="subTitle"/>
          </p:nvPr>
        </p:nvSpPr>
        <p:spPr>
          <a:xfrm flipH="1">
            <a:off x="5987974" y="2825713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2" type="subTitle"/>
          </p:nvPr>
        </p:nvSpPr>
        <p:spPr>
          <a:xfrm flipH="1">
            <a:off x="927040" y="1249988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4" name="Google Shape;84;p20"/>
          <p:cNvSpPr txBox="1"/>
          <p:nvPr>
            <p:ph idx="3" type="subTitle"/>
          </p:nvPr>
        </p:nvSpPr>
        <p:spPr>
          <a:xfrm flipH="1">
            <a:off x="927040" y="2825713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5" name="Google Shape;85;p20"/>
          <p:cNvSpPr txBox="1"/>
          <p:nvPr>
            <p:ph hasCustomPrompt="1" type="title"/>
          </p:nvPr>
        </p:nvSpPr>
        <p:spPr>
          <a:xfrm flipH="1">
            <a:off x="4912038" y="3128245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20"/>
          <p:cNvSpPr txBox="1"/>
          <p:nvPr>
            <p:ph hasCustomPrompt="1" idx="4" type="title"/>
          </p:nvPr>
        </p:nvSpPr>
        <p:spPr>
          <a:xfrm flipH="1">
            <a:off x="3474314" y="1548787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20"/>
          <p:cNvSpPr txBox="1"/>
          <p:nvPr>
            <p:ph hasCustomPrompt="1" idx="5" type="title"/>
          </p:nvPr>
        </p:nvSpPr>
        <p:spPr>
          <a:xfrm flipH="1">
            <a:off x="3474314" y="3128245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20"/>
          <p:cNvSpPr txBox="1"/>
          <p:nvPr>
            <p:ph idx="6" type="subTitle"/>
          </p:nvPr>
        </p:nvSpPr>
        <p:spPr>
          <a:xfrm flipH="1">
            <a:off x="1314640" y="1790813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7" type="subTitle"/>
          </p:nvPr>
        </p:nvSpPr>
        <p:spPr>
          <a:xfrm flipH="1">
            <a:off x="1314640" y="339188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8" type="subTitle"/>
          </p:nvPr>
        </p:nvSpPr>
        <p:spPr>
          <a:xfrm flipH="1">
            <a:off x="5987974" y="328793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9" type="subTitle"/>
          </p:nvPr>
        </p:nvSpPr>
        <p:spPr>
          <a:xfrm flipH="1">
            <a:off x="5987974" y="1249988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hasCustomPrompt="1" idx="13" type="title"/>
          </p:nvPr>
        </p:nvSpPr>
        <p:spPr>
          <a:xfrm flipH="1">
            <a:off x="4912060" y="1548787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20"/>
          <p:cNvSpPr txBox="1"/>
          <p:nvPr>
            <p:ph idx="14" type="subTitle"/>
          </p:nvPr>
        </p:nvSpPr>
        <p:spPr>
          <a:xfrm flipH="1">
            <a:off x="5987974" y="180713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">
  <p:cSld name="TITLE_ONLY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type="title"/>
          </p:nvPr>
        </p:nvSpPr>
        <p:spPr>
          <a:xfrm>
            <a:off x="719750" y="445025"/>
            <a:ext cx="770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Число-заголовок 1">
  <p:cSld name="BIG_NUMBER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22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98" name="Google Shape;98;p22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22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2" name="Google Shape;102;p22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>
            <p:ph hasCustomPrompt="1" type="title"/>
          </p:nvPr>
        </p:nvSpPr>
        <p:spPr>
          <a:xfrm>
            <a:off x="2866925" y="1282725"/>
            <a:ext cx="39870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5" name="Google Shape;105;p23"/>
          <p:cNvSpPr txBox="1"/>
          <p:nvPr>
            <p:ph idx="1" type="subTitle"/>
          </p:nvPr>
        </p:nvSpPr>
        <p:spPr>
          <a:xfrm>
            <a:off x="2866925" y="2187225"/>
            <a:ext cx="3423300" cy="2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06" name="Google Shape;106;p23"/>
          <p:cNvSpPr txBox="1"/>
          <p:nvPr>
            <p:ph hasCustomPrompt="1" idx="2" type="title"/>
          </p:nvPr>
        </p:nvSpPr>
        <p:spPr>
          <a:xfrm>
            <a:off x="2866925" y="2763819"/>
            <a:ext cx="39870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7" name="Google Shape;107;p23"/>
          <p:cNvSpPr txBox="1"/>
          <p:nvPr>
            <p:ph idx="3" type="subTitle"/>
          </p:nvPr>
        </p:nvSpPr>
        <p:spPr>
          <a:xfrm>
            <a:off x="2866925" y="3657672"/>
            <a:ext cx="3423300" cy="2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hasCustomPrompt="1" type="title"/>
          </p:nvPr>
        </p:nvSpPr>
        <p:spPr>
          <a:xfrm>
            <a:off x="1082925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1082925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hasCustomPrompt="1" idx="2" type="title"/>
          </p:nvPr>
        </p:nvSpPr>
        <p:spPr>
          <a:xfrm>
            <a:off x="3663750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" name="Google Shape;112;p24"/>
          <p:cNvSpPr txBox="1"/>
          <p:nvPr>
            <p:ph idx="3" type="subTitle"/>
          </p:nvPr>
        </p:nvSpPr>
        <p:spPr>
          <a:xfrm>
            <a:off x="3663750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hasCustomPrompt="1" idx="4" type="title"/>
          </p:nvPr>
        </p:nvSpPr>
        <p:spPr>
          <a:xfrm>
            <a:off x="6244575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4" name="Google Shape;114;p24"/>
          <p:cNvSpPr txBox="1"/>
          <p:nvPr>
            <p:ph idx="5" type="subTitle"/>
          </p:nvPr>
        </p:nvSpPr>
        <p:spPr>
          <a:xfrm>
            <a:off x="6244575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7" name="Google Shape;117;p25"/>
          <p:cNvSpPr txBox="1"/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8" name="Google Shape;118;p25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9" name="Google Shape;119;p25"/>
          <p:cNvSpPr txBox="1"/>
          <p:nvPr>
            <p:ph hasCustomPrompt="1" idx="2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25"/>
          <p:cNvSpPr txBox="1"/>
          <p:nvPr>
            <p:ph idx="3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1" name="Google Shape;121;p25"/>
          <p:cNvSpPr txBox="1"/>
          <p:nvPr>
            <p:ph idx="4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2" name="Google Shape;122;p25"/>
          <p:cNvSpPr txBox="1"/>
          <p:nvPr>
            <p:ph hasCustomPrompt="1" idx="5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5"/>
          <p:cNvSpPr txBox="1"/>
          <p:nvPr>
            <p:ph idx="6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4" name="Google Shape;124;p25"/>
          <p:cNvSpPr txBox="1"/>
          <p:nvPr>
            <p:ph idx="7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5" name="Google Shape;125;p25"/>
          <p:cNvSpPr txBox="1"/>
          <p:nvPr>
            <p:ph hasCustomPrompt="1" idx="8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25"/>
          <p:cNvSpPr txBox="1"/>
          <p:nvPr>
            <p:ph idx="9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7" name="Google Shape;127;p25"/>
          <p:cNvSpPr txBox="1"/>
          <p:nvPr>
            <p:ph idx="13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5"/>
          <p:cNvSpPr txBox="1"/>
          <p:nvPr>
            <p:ph hasCustomPrompt="1" idx="14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25"/>
          <p:cNvSpPr txBox="1"/>
          <p:nvPr>
            <p:ph idx="15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0" name="Google Shape;130;p25"/>
          <p:cNvSpPr txBox="1"/>
          <p:nvPr>
            <p:ph idx="16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1" name="Google Shape;131;p25"/>
          <p:cNvSpPr txBox="1"/>
          <p:nvPr>
            <p:ph hasCustomPrompt="1" idx="17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5"/>
          <p:cNvSpPr txBox="1"/>
          <p:nvPr>
            <p:ph idx="18" type="ctrTitle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3" name="Google Shape;133;p25"/>
          <p:cNvSpPr txBox="1"/>
          <p:nvPr>
            <p:ph idx="19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4" name="Google Shape;134;p25"/>
          <p:cNvSpPr txBox="1"/>
          <p:nvPr>
            <p:ph hasCustomPrompt="1" idx="20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25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2644325" y="458400"/>
            <a:ext cx="3855600" cy="10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1" type="subTitle"/>
          </p:nvPr>
        </p:nvSpPr>
        <p:spPr>
          <a:xfrm>
            <a:off x="800038" y="2526075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9" name="Google Shape;139;p26"/>
          <p:cNvSpPr txBox="1"/>
          <p:nvPr>
            <p:ph idx="2" type="subTitle"/>
          </p:nvPr>
        </p:nvSpPr>
        <p:spPr>
          <a:xfrm>
            <a:off x="800038" y="2167188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idx="3" type="subTitle"/>
          </p:nvPr>
        </p:nvSpPr>
        <p:spPr>
          <a:xfrm>
            <a:off x="3493775" y="3688950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1" name="Google Shape;141;p26"/>
          <p:cNvSpPr txBox="1"/>
          <p:nvPr>
            <p:ph idx="4" type="subTitle"/>
          </p:nvPr>
        </p:nvSpPr>
        <p:spPr>
          <a:xfrm>
            <a:off x="3493775" y="3330063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26"/>
          <p:cNvSpPr txBox="1"/>
          <p:nvPr>
            <p:ph idx="5" type="subTitle"/>
          </p:nvPr>
        </p:nvSpPr>
        <p:spPr>
          <a:xfrm>
            <a:off x="6187525" y="2526075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6"/>
          <p:cNvSpPr txBox="1"/>
          <p:nvPr>
            <p:ph idx="6" type="subTitle"/>
          </p:nvPr>
        </p:nvSpPr>
        <p:spPr>
          <a:xfrm>
            <a:off x="6187525" y="2167188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4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7"/>
          <p:cNvSpPr txBox="1"/>
          <p:nvPr>
            <p:ph hasCustomPrompt="1" type="title"/>
          </p:nvPr>
        </p:nvSpPr>
        <p:spPr>
          <a:xfrm>
            <a:off x="616850" y="3390750"/>
            <a:ext cx="34146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7" name="Google Shape;147;p27"/>
          <p:cNvSpPr txBox="1"/>
          <p:nvPr>
            <p:ph hasCustomPrompt="1" idx="2" type="title"/>
          </p:nvPr>
        </p:nvSpPr>
        <p:spPr>
          <a:xfrm>
            <a:off x="2152775" y="1767150"/>
            <a:ext cx="3545700" cy="9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8" name="Google Shape;148;p27"/>
          <p:cNvSpPr txBox="1"/>
          <p:nvPr>
            <p:ph idx="1" type="subTitle"/>
          </p:nvPr>
        </p:nvSpPr>
        <p:spPr>
          <a:xfrm flipH="1">
            <a:off x="4628375" y="3234752"/>
            <a:ext cx="2289300" cy="1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9" name="Google Shape;149;p27"/>
          <p:cNvSpPr txBox="1"/>
          <p:nvPr>
            <p:ph idx="3" type="subTitle"/>
          </p:nvPr>
        </p:nvSpPr>
        <p:spPr>
          <a:xfrm flipH="1">
            <a:off x="5925775" y="1739777"/>
            <a:ext cx="2289300" cy="1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0" name="Google Shape;150;p27"/>
          <p:cNvSpPr txBox="1"/>
          <p:nvPr>
            <p:ph idx="4" type="title"/>
          </p:nvPr>
        </p:nvSpPr>
        <p:spPr>
          <a:xfrm>
            <a:off x="603525" y="355646"/>
            <a:ext cx="3393600" cy="7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7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8"/>
          <p:cNvSpPr txBox="1"/>
          <p:nvPr>
            <p:ph type="title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8)">
  <p:cSld name="Заголовок | Текст (08)">
    <p:bg>
      <p:bgPr>
        <a:solidFill>
          <a:srgbClr val="6E32E0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9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7" name="Google Shape;157;p29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5)">
  <p:cSld name="20_Только заголовок_3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/>
          <p:nvPr/>
        </p:nvSpPr>
        <p:spPr>
          <a:xfrm>
            <a:off x="0" y="0"/>
            <a:ext cx="9144000" cy="12381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30"/>
          <p:cNvSpPr txBox="1"/>
          <p:nvPr>
            <p:ph idx="1" type="body"/>
          </p:nvPr>
        </p:nvSpPr>
        <p:spPr>
          <a:xfrm>
            <a:off x="518138" y="1685832"/>
            <a:ext cx="8107800" cy="29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1" name="Google Shape;161;p30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0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3" name="Google Shape;163;p30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— Текст — Текст (01)">
  <p:cSld name="Заголовок | Текст — Текст — Текст (01)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/>
          <p:nvPr/>
        </p:nvSpPr>
        <p:spPr>
          <a:xfrm>
            <a:off x="4572000" y="0"/>
            <a:ext cx="4572000" cy="17139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31"/>
          <p:cNvSpPr/>
          <p:nvPr/>
        </p:nvSpPr>
        <p:spPr>
          <a:xfrm>
            <a:off x="4572000" y="1713867"/>
            <a:ext cx="4572000" cy="17139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31"/>
          <p:cNvSpPr/>
          <p:nvPr/>
        </p:nvSpPr>
        <p:spPr>
          <a:xfrm>
            <a:off x="4572000" y="3429633"/>
            <a:ext cx="4572000" cy="17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31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b="1" i="0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/>
          <p:nvPr>
            <p:ph idx="1" type="subTitle"/>
          </p:nvPr>
        </p:nvSpPr>
        <p:spPr>
          <a:xfrm>
            <a:off x="5091356" y="519113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1"/>
          <p:cNvSpPr txBox="1"/>
          <p:nvPr>
            <p:ph idx="2" type="subTitle"/>
          </p:nvPr>
        </p:nvSpPr>
        <p:spPr>
          <a:xfrm>
            <a:off x="5091356" y="2209004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1"/>
          <p:cNvSpPr txBox="1"/>
          <p:nvPr>
            <p:ph idx="3" type="subTitle"/>
          </p:nvPr>
        </p:nvSpPr>
        <p:spPr>
          <a:xfrm>
            <a:off x="5091356" y="3947147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2)">
  <p:cSld name="20_Только заголовок_2_1_1_1_1">
    <p:bg>
      <p:bgPr>
        <a:solidFill>
          <a:srgbClr val="6E32E0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5" name="Google Shape;175;p32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2)">
  <p:cSld name="2_Только заголовок_1_3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3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3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33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1" name="Google Shape;181;p33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(03)">
  <p:cSld name="2_Только заголовок_1_2_1_2_1_1_1">
    <p:bg>
      <p:bgPr>
        <a:solidFill>
          <a:schemeClr val="dk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>
            <p:ph idx="1" type="body"/>
          </p:nvPr>
        </p:nvSpPr>
        <p:spPr>
          <a:xfrm>
            <a:off x="518269" y="519113"/>
            <a:ext cx="80841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AutoNum type="arabicPeriod"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 1">
  <p:cSld name="CUSTOM_2_1_5_1">
    <p:bg>
      <p:bgPr>
        <a:solidFill>
          <a:srgbClr val="5DB560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4" name="Google Shape;194;p3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1">
  <p:cSld name="1_Title slide 5_2_1_17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2" name="Google Shape;202;p3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6" name="Google Shape;206;p4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7" name="Google Shape;20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4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1" name="Google Shape;211;p4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2" name="Google Shape;21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53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6" name="Google Shape;216;p4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7" name="Google Shape;21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4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21" name="Google Shape;221;p4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2" name="Google Shape;22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27" name="Google Shape;227;p4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8" name="Google Shape;22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2" name="Google Shape;232;p4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3" name="Google Shape;23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7" name="Google Shape;237;p4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8" name="Google Shape;23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2" name="Google Shape;242;p47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4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48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8" name="Google Shape;248;p48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49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53" name="Google Shape;253;p49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5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7" name="Google Shape;257;p5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58" name="Google Shape;258;p50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bg>
      <p:bgPr>
        <a:solidFill>
          <a:schemeClr val="lt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2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64" name="Google Shape;26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Для цитат">
  <p:cSld name="CUSTOM_2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итульный слайд" showMasterSp="0" type="tx">
  <p:cSld name="TITLE_AND_BODY">
    <p:bg>
      <p:bgPr>
        <a:solidFill>
          <a:srgbClr val="000000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4"/>
          <p:cNvSpPr txBox="1"/>
          <p:nvPr>
            <p:ph type="title"/>
          </p:nvPr>
        </p:nvSpPr>
        <p:spPr>
          <a:xfrm>
            <a:off x="518134" y="2172116"/>
            <a:ext cx="74385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50" lIns="34250" spcFirstLastPara="1" rIns="34250" wrap="square" tIns="3425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Char char="●"/>
              <a:defRPr sz="5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69" name="Google Shape;269;p54"/>
          <p:cNvSpPr txBox="1"/>
          <p:nvPr>
            <p:ph idx="1" type="body"/>
          </p:nvPr>
        </p:nvSpPr>
        <p:spPr>
          <a:xfrm>
            <a:off x="518134" y="4285871"/>
            <a:ext cx="74385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indent="-361950" lvl="0" marL="45720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●"/>
              <a:defRPr sz="2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61950" lvl="1" marL="91440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○"/>
              <a:defRPr sz="2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61950" lvl="2" marL="137160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■"/>
              <a:defRPr sz="2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61950" lvl="3" marL="182880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●"/>
              <a:defRPr sz="2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61950" lvl="4" marL="228600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○"/>
              <a:defRPr sz="2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70" name="Google Shape;270;p54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Заголовок и текст">
  <p:cSld name="18_Только заголовок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5"/>
          <p:cNvSpPr txBox="1"/>
          <p:nvPr>
            <p:ph idx="1" type="body"/>
          </p:nvPr>
        </p:nvSpPr>
        <p:spPr>
          <a:xfrm>
            <a:off x="581472" y="1981200"/>
            <a:ext cx="7987500" cy="27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73" name="Google Shape;273;p55"/>
          <p:cNvSpPr txBox="1"/>
          <p:nvPr>
            <p:ph idx="2" type="body"/>
          </p:nvPr>
        </p:nvSpPr>
        <p:spPr>
          <a:xfrm>
            <a:off x="518134" y="1122195"/>
            <a:ext cx="81078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  <a:defRPr b="0" i="0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"/>
              <a:buNone/>
              <a:defRPr b="0" i="0" sz="9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"/>
              <a:buNone/>
              <a:defRPr b="0" i="0" sz="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"/>
              <a:buNone/>
              <a:defRPr b="0" i="0" sz="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"/>
              <a:buNone/>
              <a:defRPr b="0" i="0" sz="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"/>
              <a:buNone/>
              <a:defRPr b="0" i="0" sz="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"/>
              <a:buNone/>
              <a:defRPr b="0" i="0" sz="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"/>
              <a:buNone/>
              <a:defRPr b="0" i="0" sz="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4" name="Google Shape;274;p55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b="0" i="0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75" name="Google Shape;275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70656" y="4620947"/>
            <a:ext cx="695514" cy="100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16_Только заголовок_1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6"/>
          <p:cNvSpPr/>
          <p:nvPr/>
        </p:nvSpPr>
        <p:spPr>
          <a:xfrm>
            <a:off x="0" y="169"/>
            <a:ext cx="9144000" cy="5143500"/>
          </a:xfrm>
          <a:prstGeom prst="rect">
            <a:avLst/>
          </a:prstGeom>
          <a:solidFill>
            <a:srgbClr val="3E1C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8" name="Google Shape;278;p56"/>
          <p:cNvSpPr txBox="1"/>
          <p:nvPr>
            <p:ph type="title"/>
          </p:nvPr>
        </p:nvSpPr>
        <p:spPr>
          <a:xfrm>
            <a:off x="518135" y="2778550"/>
            <a:ext cx="7438500" cy="13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  <a:defRPr b="0" i="0" sz="54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56"/>
          <p:cNvSpPr txBox="1"/>
          <p:nvPr>
            <p:ph idx="1" type="body"/>
          </p:nvPr>
        </p:nvSpPr>
        <p:spPr>
          <a:xfrm>
            <a:off x="518135" y="4285871"/>
            <a:ext cx="74385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екст + фото на фоне">
  <p:cSld name="18_Текст + фото на фоне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7"/>
          <p:cNvSpPr/>
          <p:nvPr/>
        </p:nvSpPr>
        <p:spPr>
          <a:xfrm>
            <a:off x="0" y="169"/>
            <a:ext cx="9144000" cy="5143500"/>
          </a:xfrm>
          <a:prstGeom prst="rect">
            <a:avLst/>
          </a:prstGeom>
          <a:solidFill>
            <a:srgbClr val="3E1C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2" name="Google Shape;282;p57"/>
          <p:cNvSpPr txBox="1"/>
          <p:nvPr>
            <p:ph type="title"/>
          </p:nvPr>
        </p:nvSpPr>
        <p:spPr>
          <a:xfrm>
            <a:off x="518138" y="345056"/>
            <a:ext cx="6174600" cy="4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  <a:defRPr b="0" i="0" sz="3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83" name="Google Shape;283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70656" y="4620947"/>
            <a:ext cx="695514" cy="100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екст + фото на фоне">
  <p:cSld name="16_Только заголовок_1_2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8"/>
          <p:cNvSpPr/>
          <p:nvPr/>
        </p:nvSpPr>
        <p:spPr>
          <a:xfrm>
            <a:off x="0" y="169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6" name="Google Shape;286;p58"/>
          <p:cNvSpPr txBox="1"/>
          <p:nvPr>
            <p:ph type="title"/>
          </p:nvPr>
        </p:nvSpPr>
        <p:spPr>
          <a:xfrm>
            <a:off x="518138" y="345056"/>
            <a:ext cx="6174600" cy="4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  <a:defRPr b="0" i="0" sz="3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87" name="Google Shape;287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70656" y="4620947"/>
            <a:ext cx="695514" cy="100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0" name="Google Shape;290;p5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91" name="Google Shape;291;p59"/>
          <p:cNvSpPr txBox="1"/>
          <p:nvPr>
            <p:ph idx="2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92" name="Google Shape;292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1">
  <p:cSld name="1_Title slide 5_2_1_17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6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6.xml"/><Relationship Id="rId22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57.xml"/><Relationship Id="rId23" Type="http://schemas.openxmlformats.org/officeDocument/2006/relationships/theme" Target="../theme/theme3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52.xml"/><Relationship Id="rId19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Relationship Id="rId4" Type="http://schemas.openxmlformats.org/officeDocument/2006/relationships/image" Target="../media/image3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3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Relationship Id="rId4" Type="http://schemas.openxmlformats.org/officeDocument/2006/relationships/image" Target="../media/image4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3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Relationship Id="rId4" Type="http://schemas.openxmlformats.org/officeDocument/2006/relationships/image" Target="../media/image5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4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Relationship Id="rId4" Type="http://schemas.openxmlformats.org/officeDocument/2006/relationships/image" Target="../media/image4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Relationship Id="rId4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Relationship Id="rId4" Type="http://schemas.openxmlformats.org/officeDocument/2006/relationships/image" Target="../media/image4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Relationship Id="rId4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Relationship Id="rId4" Type="http://schemas.openxmlformats.org/officeDocument/2006/relationships/image" Target="../media/image4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Relationship Id="rId4" Type="http://schemas.openxmlformats.org/officeDocument/2006/relationships/image" Target="../media/image3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Relationship Id="rId4" Type="http://schemas.openxmlformats.org/officeDocument/2006/relationships/image" Target="../media/image4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Relationship Id="rId4" Type="http://schemas.openxmlformats.org/officeDocument/2006/relationships/image" Target="../media/image3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Relationship Id="rId4" Type="http://schemas.openxmlformats.org/officeDocument/2006/relationships/image" Target="../media/image4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Relationship Id="rId4" Type="http://schemas.openxmlformats.org/officeDocument/2006/relationships/image" Target="../media/image5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Relationship Id="rId4" Type="http://schemas.openxmlformats.org/officeDocument/2006/relationships/image" Target="../media/image4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Relationship Id="rId4" Type="http://schemas.openxmlformats.org/officeDocument/2006/relationships/image" Target="../media/image4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png"/><Relationship Id="rId4" Type="http://schemas.openxmlformats.org/officeDocument/2006/relationships/image" Target="../media/image4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Relationship Id="rId4" Type="http://schemas.openxmlformats.org/officeDocument/2006/relationships/image" Target="../media/image5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Relationship Id="rId4" Type="http://schemas.openxmlformats.org/officeDocument/2006/relationships/image" Target="../media/image5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Relationship Id="rId4" Type="http://schemas.openxmlformats.org/officeDocument/2006/relationships/image" Target="../media/image5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8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png"/><Relationship Id="rId4" Type="http://schemas.openxmlformats.org/officeDocument/2006/relationships/hyperlink" Target="mailto:anton.smirnov@hotmail.co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58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Relationship Id="rId4" Type="http://schemas.openxmlformats.org/officeDocument/2006/relationships/image" Target="../media/image30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56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74.xml"/><Relationship Id="rId3" Type="http://schemas.openxmlformats.org/officeDocument/2006/relationships/hyperlink" Target="https://www.carrotquest.io/blog/kejs-kak-uskorit-razvitie-proekta/" TargetMode="External"/><Relationship Id="rId4" Type="http://schemas.openxmlformats.org/officeDocument/2006/relationships/hyperlink" Target="https://leadstartup.ru/db/hadi" TargetMode="External"/><Relationship Id="rId5" Type="http://schemas.openxmlformats.org/officeDocument/2006/relationships/hyperlink" Target="https://habr.com/ru/company/friifond/blog/338240/" TargetMode="External"/><Relationship Id="rId6" Type="http://schemas.openxmlformats.org/officeDocument/2006/relationships/hyperlink" Target="https://www.iidf.ru/media/articles/lifehacks/hadi-tsikly-5-layfkhakov/" TargetMode="External"/><Relationship Id="rId7" Type="http://schemas.openxmlformats.org/officeDocument/2006/relationships/hyperlink" Target="https://habr.com/ru/company/hygger/blog/422131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6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Bootcamp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p61"/>
          <p:cNvSpPr txBox="1"/>
          <p:nvPr>
            <p:ph idx="2" type="subTitle"/>
          </p:nvPr>
        </p:nvSpPr>
        <p:spPr>
          <a:xfrm>
            <a:off x="540000" y="3633900"/>
            <a:ext cx="8064000" cy="523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Аналитика, гипотезы и метрики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1" name="Google Shape;301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2146" y="558856"/>
            <a:ext cx="2077350" cy="37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7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70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Для чего используются метрики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3" name="Google Shape;363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938" y="1547575"/>
            <a:ext cx="8118131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7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71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Метрики тщеславия vs метрики эффективности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0" name="Google Shape;370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863" y="1592400"/>
            <a:ext cx="8062271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7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72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Метрики тщеславия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7" name="Google Shape;37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323450"/>
            <a:ext cx="7505824" cy="31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7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73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М</a:t>
            </a: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етрики эффективности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4" name="Google Shape;384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144175"/>
            <a:ext cx="7668969" cy="353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7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74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такое хорошая метрика?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1" name="Google Shape;391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9362" y="1180650"/>
            <a:ext cx="6605272" cy="339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75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Что можно считать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целью бизнеса?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Разберем примеры.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7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76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Ключевые метрики для ритейла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03" name="Google Shape;403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357075"/>
            <a:ext cx="8214663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7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77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Ключевые метрики для продукта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10" name="Google Shape;410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775" y="1440000"/>
            <a:ext cx="8230458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7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78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Ключевые метрики для aaS модели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17" name="Google Shape;417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800" y="1440000"/>
            <a:ext cx="7590390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7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79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Ключевые метрики для автомобильного диллера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p79"/>
          <p:cNvSpPr txBox="1"/>
          <p:nvPr/>
        </p:nvSpPr>
        <p:spPr>
          <a:xfrm>
            <a:off x="545975" y="1800000"/>
            <a:ext cx="8058000" cy="21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Выручка, операционная прибыль, чистая прибыль суммарная и на одного клиента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Цикл сделки, CJM, unit-экономика, CAC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ROMI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Цикл повторной продажи, возвращаемость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Менее важные метрики: MAU, DAU, время потраченное на сайте (CJM важнее), Retention, LTV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62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На этом занятии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7" name="Google Shape;307;p62"/>
          <p:cNvSpPr txBox="1"/>
          <p:nvPr/>
        </p:nvSpPr>
        <p:spPr>
          <a:xfrm>
            <a:off x="540000" y="1800000"/>
            <a:ext cx="8064000" cy="23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Какие есть верхнеуровневые предпосылки для анализа и выявления гипотез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Какие есть инструменты для гипотез и метрик в нашем кейсе?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Разбор метрик: какие они бываю и для какого типа бизнеса какие подходят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Маркетинговые метрики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Подход к формированию гипотез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p6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Начало работы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9" name="Google Shape;309;p6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80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Маркетинговые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метрики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8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81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CPO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6" name="Google Shape;436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412400"/>
            <a:ext cx="6542673" cy="293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8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82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CPS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3" name="Google Shape;443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92400"/>
            <a:ext cx="8839201" cy="2784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8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83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CPL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0" name="Google Shape;450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325" y="1513975"/>
            <a:ext cx="8459358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8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84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CPA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7" name="Google Shape;457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23475"/>
            <a:ext cx="8839198" cy="2925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8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85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можно смотреть напрямую в GA/YM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64" name="Google Shape;464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613" y="1222600"/>
            <a:ext cx="7928772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86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Работа с гипотезами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8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87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такое гипотеза?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6" name="Google Shape;476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000" y="1171075"/>
            <a:ext cx="7557998" cy="2935199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87"/>
          <p:cNvSpPr txBox="1"/>
          <p:nvPr/>
        </p:nvSpPr>
        <p:spPr>
          <a:xfrm>
            <a:off x="684150" y="3844500"/>
            <a:ext cx="805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Например</a:t>
            </a: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мы предполагаем, что 10% маркетингового бюджета мы расходуем впустую и он не приносит продаж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8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88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Структура гипотезы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4" name="Google Shape;484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238" y="1592400"/>
            <a:ext cx="8685525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p8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89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Требуется правильное целеполагание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1" name="Google Shape;491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1288" y="1440000"/>
            <a:ext cx="7161426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3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Предпосылки для метрик и гипотез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Google Shape;496;p9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90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Требуется правильное целеполагание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8" name="Google Shape;498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99" y="1368275"/>
            <a:ext cx="6877849" cy="3158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9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91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Требуется правильное целеполагание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5" name="Google Shape;505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64" y="1670262"/>
            <a:ext cx="8338673" cy="2604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Google Shape;510;p9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92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Подходы к формированию гипотез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2" name="Google Shape;512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263" y="1440000"/>
            <a:ext cx="7625467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9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93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Подходы к формированию гипотез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9" name="Google Shape;519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8512" y="1180650"/>
            <a:ext cx="4386974" cy="339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9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94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Определение узкого места в бизнес процессе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6" name="Google Shape;526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681" y="1643125"/>
            <a:ext cx="8120632" cy="272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1" name="Google Shape;531;p9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95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ICE score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3" name="Google Shape;533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900" y="1592400"/>
            <a:ext cx="8308212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8" name="Google Shape;538;p9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96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Приоритезация гипотез по ICE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0" name="Google Shape;540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289850"/>
            <a:ext cx="7729951" cy="318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9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97"/>
          <p:cNvSpPr txBox="1"/>
          <p:nvPr/>
        </p:nvSpPr>
        <p:spPr>
          <a:xfrm>
            <a:off x="540000" y="1900200"/>
            <a:ext cx="68895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311150" lvl="0" marL="457200" rtl="0" algn="l">
              <a:spcBef>
                <a:spcPts val="1400"/>
              </a:spcBef>
              <a:spcAft>
                <a:spcPts val="0"/>
              </a:spcAft>
              <a:buClr>
                <a:srgbClr val="2C2D30"/>
              </a:buClr>
              <a:buSzPts val="1300"/>
              <a:buFont typeface="Montserrat"/>
              <a:buChar char="📍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Выведите список ключевых метрик для продукта автомобиль по подписке, опишите почему вы выбрали именно их и как их можно померять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7" name="Google Shape;547;p97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Практическое </a:t>
            </a: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задание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8" name="Google Shape;548;p9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 следующему уроку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9" name="Google Shape;549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517474" y="2880000"/>
            <a:ext cx="1508650" cy="1799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98"/>
          <p:cNvSpPr txBox="1"/>
          <p:nvPr>
            <p:ph type="title"/>
          </p:nvPr>
        </p:nvSpPr>
        <p:spPr>
          <a:xfrm>
            <a:off x="540000" y="2266050"/>
            <a:ext cx="8064000" cy="2638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5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Остались вопросы?</a:t>
            </a:r>
            <a:endParaRPr b="1" sz="5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5" name="Google Shape;555;p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2146" y="558856"/>
            <a:ext cx="2077350" cy="377700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98"/>
          <p:cNvSpPr txBox="1"/>
          <p:nvPr/>
        </p:nvSpPr>
        <p:spPr>
          <a:xfrm>
            <a:off x="450750" y="2282300"/>
            <a:ext cx="300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ru" sz="500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Q&amp;A:</a:t>
            </a:r>
            <a:endParaRPr>
              <a:solidFill>
                <a:srgbClr val="FFAB4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" name="Google Shape;561;p9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99"/>
          <p:cNvSpPr txBox="1"/>
          <p:nvPr>
            <p:ph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Спасибо за внимание!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3" name="Google Shape;563;p99"/>
          <p:cNvSpPr txBox="1"/>
          <p:nvPr/>
        </p:nvSpPr>
        <p:spPr>
          <a:xfrm>
            <a:off x="540000" y="1366613"/>
            <a:ext cx="8064000" cy="23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Мои контакты для оперативной связи: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Портал GeekBrains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+7 926 215 72 62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Telegram: @smirnovant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Youtube канал Kongru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anton.smirnov@hotmail.com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64"/>
          <p:cNvSpPr txBox="1"/>
          <p:nvPr/>
        </p:nvSpPr>
        <p:spPr>
          <a:xfrm>
            <a:off x="545975" y="1800000"/>
            <a:ext cx="80580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 любого бизнеса есть ключевые верхнеуровневые показатели: </a:t>
            </a: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выручка, прибыль, расходы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Каждый из этих показателей можно декомпозировать: </a:t>
            </a: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например выручка формируется из количества продаж, среднего чека и LTV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Для расчета прибыли нужно в выручке учесть расходную часть: </a:t>
            </a: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себестоимость и соотношение постоянных издержек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Расходы </a:t>
            </a: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делятся на постоянные (аренда и ФОТ), переменные (доставка и производство)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0" name="Google Shape;320;p6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64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Зачем нужны метрики?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ru" sz="2200">
                <a:latin typeface="Montserrat"/>
                <a:ea typeface="Montserrat"/>
                <a:cs typeface="Montserrat"/>
                <a:sym typeface="Montserrat"/>
              </a:rPr>
              <a:t>Основное - это декомпозиция бизнес задач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E32E0"/>
        </a:solidFill>
      </p:bgPr>
    </p:bg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100"/>
          <p:cNvSpPr txBox="1"/>
          <p:nvPr>
            <p:ph type="title"/>
          </p:nvPr>
        </p:nvSpPr>
        <p:spPr>
          <a:xfrm>
            <a:off x="518134" y="2172116"/>
            <a:ext cx="74385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</a:pPr>
            <a:r>
              <a:rPr b="1" lang="ru" sz="4500"/>
              <a:t>1</a:t>
            </a:r>
            <a:r>
              <a:rPr b="1" lang="ru" sz="4500"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1" lang="ru" sz="4500"/>
              <a:t>HADI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101"/>
          <p:cNvSpPr txBox="1"/>
          <p:nvPr>
            <p:ph type="title"/>
          </p:nvPr>
        </p:nvSpPr>
        <p:spPr>
          <a:xfrm>
            <a:off x="560468" y="480520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У меня крутая идея! А давайте сделаем!</a:t>
            </a:r>
            <a:endParaRPr/>
          </a:p>
        </p:txBody>
      </p:sp>
      <p:sp>
        <p:nvSpPr>
          <p:cNvPr id="574" name="Google Shape;574;p101"/>
          <p:cNvSpPr txBox="1"/>
          <p:nvPr>
            <p:ph idx="2" type="body"/>
          </p:nvPr>
        </p:nvSpPr>
        <p:spPr>
          <a:xfrm>
            <a:off x="560467" y="1740262"/>
            <a:ext cx="81078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/>
              <a:t>А</a:t>
            </a:r>
            <a:r>
              <a:rPr b="1" lang="ru"/>
              <a:t> ЗАЧЕМ</a:t>
            </a:r>
            <a:r>
              <a:rPr lang="ru"/>
              <a:t> мы это будем делать?</a:t>
            </a:r>
            <a:endParaRPr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/>
              <a:t>А что мы для этого </a:t>
            </a:r>
            <a:r>
              <a:rPr b="1" lang="ru"/>
              <a:t>БУДЕМ ДЕЛАТЬ</a:t>
            </a:r>
            <a:r>
              <a:rPr lang="ru"/>
              <a:t>?</a:t>
            </a:r>
            <a:endParaRPr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/>
              <a:t>А </a:t>
            </a:r>
            <a:r>
              <a:rPr b="1" lang="ru"/>
              <a:t>СКОЛЬКО</a:t>
            </a:r>
            <a:r>
              <a:rPr lang="ru"/>
              <a:t> на выходе мы </a:t>
            </a:r>
            <a:r>
              <a:rPr b="1" lang="ru"/>
              <a:t>ОЖИДАЕМ</a:t>
            </a:r>
            <a:r>
              <a:rPr lang="ru"/>
              <a:t>?</a:t>
            </a:r>
            <a:endParaRPr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/>
              <a:t>А какой </a:t>
            </a:r>
            <a:r>
              <a:rPr b="1" lang="ru"/>
              <a:t>ВЫВОД</a:t>
            </a:r>
            <a:r>
              <a:rPr lang="ru"/>
              <a:t> из всего этого?</a:t>
            </a:r>
            <a:endParaRPr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575" name="Google Shape;575;p10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 чего все начинается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102"/>
          <p:cNvSpPr txBox="1"/>
          <p:nvPr>
            <p:ph idx="2" type="body"/>
          </p:nvPr>
        </p:nvSpPr>
        <p:spPr>
          <a:xfrm>
            <a:off x="467550" y="1981108"/>
            <a:ext cx="8107800" cy="1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342900" rtl="0" algn="ctr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b="1" lang="ru"/>
              <a:t> </a:t>
            </a:r>
            <a:r>
              <a:rPr b="1" lang="ru" sz="2100"/>
              <a:t>HADI</a:t>
            </a:r>
            <a:r>
              <a:rPr lang="ru" sz="2100"/>
              <a:t> - это методика формирования и проверки идей</a:t>
            </a:r>
            <a:endParaRPr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br>
              <a:rPr lang="ru"/>
            </a:br>
            <a:endParaRPr>
              <a:solidFill>
                <a:schemeClr val="dk1"/>
              </a:solidFill>
            </a:endParaRPr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581" name="Google Shape;581;p102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HADI циклы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103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HADI циклы</a:t>
            </a:r>
            <a:endParaRPr/>
          </a:p>
        </p:txBody>
      </p:sp>
      <p:grpSp>
        <p:nvGrpSpPr>
          <p:cNvPr id="587" name="Google Shape;587;p103"/>
          <p:cNvGrpSpPr/>
          <p:nvPr/>
        </p:nvGrpSpPr>
        <p:grpSpPr>
          <a:xfrm>
            <a:off x="488123" y="1031776"/>
            <a:ext cx="8109837" cy="3984374"/>
            <a:chOff x="739743" y="-182643"/>
            <a:chExt cx="10813116" cy="5312499"/>
          </a:xfrm>
        </p:grpSpPr>
        <p:sp>
          <p:nvSpPr>
            <p:cNvPr id="588" name="Google Shape;588;p103"/>
            <p:cNvSpPr/>
            <p:nvPr/>
          </p:nvSpPr>
          <p:spPr>
            <a:xfrm>
              <a:off x="4157564" y="229663"/>
              <a:ext cx="3943500" cy="106530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03"/>
            <p:cNvSpPr txBox="1"/>
            <p:nvPr/>
          </p:nvSpPr>
          <p:spPr>
            <a:xfrm>
              <a:off x="4209566" y="281665"/>
              <a:ext cx="3839700" cy="96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000" lIns="120000" spcFirstLastPara="1" rIns="120000" wrap="square" tIns="120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0" i="0" lang="ru" sz="3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 - Hypothesis</a:t>
              </a:r>
              <a:endPara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03"/>
            <p:cNvSpPr/>
            <p:nvPr/>
          </p:nvSpPr>
          <p:spPr>
            <a:xfrm>
              <a:off x="5138280" y="1291056"/>
              <a:ext cx="3838800" cy="3838800"/>
            </a:xfrm>
            <a:custGeom>
              <a:rect b="b" l="l" r="r" t="t"/>
              <a:pathLst>
                <a:path extrusionOk="0" h="120000" w="120000">
                  <a:moveTo>
                    <a:pt x="73181" y="1466"/>
                  </a:moveTo>
                  <a:lnTo>
                    <a:pt x="73181" y="1466"/>
                  </a:lnTo>
                  <a:cubicBezTo>
                    <a:pt x="82903" y="3655"/>
                    <a:pt x="91926" y="8231"/>
                    <a:pt x="99436" y="14781"/>
                  </a:cubicBezTo>
                </a:path>
              </a:pathLst>
            </a:custGeom>
            <a:noFill/>
            <a:ln cap="flat" cmpd="sng" w="9525">
              <a:solidFill>
                <a:srgbClr val="4372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03"/>
            <p:cNvSpPr/>
            <p:nvPr/>
          </p:nvSpPr>
          <p:spPr>
            <a:xfrm>
              <a:off x="7609359" y="1980205"/>
              <a:ext cx="3943500" cy="106530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03"/>
            <p:cNvSpPr txBox="1"/>
            <p:nvPr/>
          </p:nvSpPr>
          <p:spPr>
            <a:xfrm>
              <a:off x="7661361" y="2032207"/>
              <a:ext cx="3839700" cy="96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000" lIns="120000" spcFirstLastPara="1" rIns="120000" wrap="square" tIns="120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0" i="0" lang="ru" sz="3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 - Action</a:t>
              </a:r>
              <a:endPara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03"/>
            <p:cNvSpPr/>
            <p:nvPr/>
          </p:nvSpPr>
          <p:spPr>
            <a:xfrm>
              <a:off x="5156725" y="-182643"/>
              <a:ext cx="3838800" cy="3838800"/>
            </a:xfrm>
            <a:custGeom>
              <a:rect b="b" l="l" r="r" t="t"/>
              <a:pathLst>
                <a:path extrusionOk="0" h="120000" w="120000">
                  <a:moveTo>
                    <a:pt x="97532" y="106812"/>
                  </a:moveTo>
                  <a:lnTo>
                    <a:pt x="97532" y="106812"/>
                  </a:lnTo>
                  <a:cubicBezTo>
                    <a:pt x="90471" y="112474"/>
                    <a:pt x="82220" y="116464"/>
                    <a:pt x="73398" y="118485"/>
                  </a:cubicBezTo>
                </a:path>
              </a:pathLst>
            </a:custGeom>
            <a:noFill/>
            <a:ln cap="flat" cmpd="sng" w="9525">
              <a:solidFill>
                <a:srgbClr val="4372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03"/>
            <p:cNvSpPr/>
            <p:nvPr/>
          </p:nvSpPr>
          <p:spPr>
            <a:xfrm>
              <a:off x="4157569" y="3649793"/>
              <a:ext cx="3943500" cy="106530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03"/>
            <p:cNvSpPr txBox="1"/>
            <p:nvPr/>
          </p:nvSpPr>
          <p:spPr>
            <a:xfrm>
              <a:off x="4209571" y="3701795"/>
              <a:ext cx="3839700" cy="96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000" lIns="120000" spcFirstLastPara="1" rIns="120000" wrap="square" tIns="120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0" i="0" lang="ru" sz="3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 - Data</a:t>
              </a:r>
              <a:endPara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03"/>
            <p:cNvSpPr/>
            <p:nvPr/>
          </p:nvSpPr>
          <p:spPr>
            <a:xfrm>
              <a:off x="3287503" y="-181519"/>
              <a:ext cx="3838800" cy="3838800"/>
            </a:xfrm>
            <a:custGeom>
              <a:rect b="b" l="l" r="r" t="t"/>
              <a:pathLst>
                <a:path extrusionOk="0" h="120000" w="120000">
                  <a:moveTo>
                    <a:pt x="46261" y="118406"/>
                  </a:moveTo>
                  <a:lnTo>
                    <a:pt x="46261" y="118406"/>
                  </a:lnTo>
                  <a:cubicBezTo>
                    <a:pt x="37527" y="116352"/>
                    <a:pt x="29365" y="112364"/>
                    <a:pt x="22376" y="106738"/>
                  </a:cubicBezTo>
                </a:path>
              </a:pathLst>
            </a:custGeom>
            <a:noFill/>
            <a:ln cap="flat" cmpd="sng" w="9525">
              <a:solidFill>
                <a:srgbClr val="4372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03"/>
            <p:cNvSpPr/>
            <p:nvPr/>
          </p:nvSpPr>
          <p:spPr>
            <a:xfrm>
              <a:off x="739743" y="1980202"/>
              <a:ext cx="3943500" cy="106530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03"/>
            <p:cNvSpPr txBox="1"/>
            <p:nvPr/>
          </p:nvSpPr>
          <p:spPr>
            <a:xfrm>
              <a:off x="791745" y="2032204"/>
              <a:ext cx="3839700" cy="96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000" lIns="120000" spcFirstLastPara="1" rIns="120000" wrap="square" tIns="120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0" i="0" lang="ru" sz="3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 - Insights</a:t>
              </a:r>
              <a:endPara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03"/>
            <p:cNvSpPr/>
            <p:nvPr/>
          </p:nvSpPr>
          <p:spPr>
            <a:xfrm>
              <a:off x="3306190" y="1290107"/>
              <a:ext cx="3838800" cy="3838800"/>
            </a:xfrm>
            <a:custGeom>
              <a:rect b="b" l="l" r="r" t="t"/>
              <a:pathLst>
                <a:path extrusionOk="0" h="120000" w="120000">
                  <a:moveTo>
                    <a:pt x="20479" y="14855"/>
                  </a:moveTo>
                  <a:lnTo>
                    <a:pt x="20479" y="14855"/>
                  </a:lnTo>
                  <a:cubicBezTo>
                    <a:pt x="27912" y="8348"/>
                    <a:pt x="36837" y="3777"/>
                    <a:pt x="46461" y="1548"/>
                  </a:cubicBezTo>
                </a:path>
              </a:pathLst>
            </a:custGeom>
            <a:noFill/>
            <a:ln cap="flat" cmpd="sng" w="9525">
              <a:solidFill>
                <a:srgbClr val="4372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04"/>
          <p:cNvSpPr txBox="1"/>
          <p:nvPr/>
        </p:nvSpPr>
        <p:spPr>
          <a:xfrm>
            <a:off x="501417" y="1540961"/>
            <a:ext cx="8107800" cy="1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 – Гипотеза (Hypothesis) </a:t>
            </a:r>
            <a:r>
              <a:rPr b="0" i="0" lang="ru" sz="1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этап генерации гипотез. </a:t>
            </a:r>
            <a:endParaRPr sz="11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 – Действие (Action) </a:t>
            </a:r>
            <a:r>
              <a:rPr b="0" i="0" lang="ru" sz="1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этап реализации гипотез. </a:t>
            </a:r>
            <a:endParaRPr sz="11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 – Аналитика (Data) </a:t>
            </a:r>
            <a:r>
              <a:rPr b="0" i="0" lang="ru" sz="1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этап сбора данных и подведение аналитики за наблюдаемый период.</a:t>
            </a:r>
            <a:endParaRPr b="0" i="0" sz="17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 – Выводы (Insight) </a:t>
            </a:r>
            <a:r>
              <a:rPr b="0" i="0" lang="ru" sz="1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этап интерпретации, подведения итогов – сработала ли гипотеза? </a:t>
            </a:r>
            <a:endParaRPr sz="1100"/>
          </a:p>
        </p:txBody>
      </p:sp>
      <p:sp>
        <p:nvSpPr>
          <p:cNvPr id="605" name="Google Shape;605;p104"/>
          <p:cNvSpPr txBox="1"/>
          <p:nvPr>
            <p:ph type="title"/>
          </p:nvPr>
        </p:nvSpPr>
        <p:spPr>
          <a:xfrm>
            <a:off x="501417" y="658319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</a:pPr>
            <a:r>
              <a:rPr lang="ru" sz="3300"/>
              <a:t>HADI - циклы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5"/>
          <p:cNvSpPr txBox="1"/>
          <p:nvPr>
            <p:ph type="title"/>
          </p:nvPr>
        </p:nvSpPr>
        <p:spPr>
          <a:xfrm>
            <a:off x="407341" y="1143524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</a:pPr>
            <a:r>
              <a:rPr lang="ru" sz="3300"/>
              <a:t>Hypothesis</a:t>
            </a:r>
            <a:endParaRPr sz="33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</a:pPr>
            <a:r>
              <a:t/>
            </a:r>
            <a:endParaRPr sz="33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</a:pPr>
            <a:r>
              <a:rPr lang="ru" sz="2400"/>
              <a:t>Общий шаблон формулировки</a:t>
            </a:r>
            <a:endParaRPr sz="4800"/>
          </a:p>
        </p:txBody>
      </p:sp>
      <p:sp>
        <p:nvSpPr>
          <p:cNvPr id="611" name="Google Shape;611;p105"/>
          <p:cNvSpPr/>
          <p:nvPr/>
        </p:nvSpPr>
        <p:spPr>
          <a:xfrm>
            <a:off x="219010" y="1498379"/>
            <a:ext cx="8295900" cy="21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</a:t>
            </a:r>
            <a:r>
              <a:rPr b="0" i="0" lang="ru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мы сделаем (описываете действие), </a:t>
            </a:r>
            <a:endParaRPr sz="900"/>
          </a:p>
          <a:p>
            <a:pPr indent="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ТО</a:t>
            </a:r>
            <a:r>
              <a:rPr b="0" i="0" lang="ru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произойдет (описываете ожидаемый результат в цифрах)</a:t>
            </a:r>
            <a:endParaRPr sz="9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06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Hypothesis – Формулировка гипотезы</a:t>
            </a:r>
            <a:endParaRPr/>
          </a:p>
        </p:txBody>
      </p:sp>
      <p:sp>
        <p:nvSpPr>
          <p:cNvPr id="617" name="Google Shape;617;p106"/>
          <p:cNvSpPr txBox="1"/>
          <p:nvPr/>
        </p:nvSpPr>
        <p:spPr>
          <a:xfrm>
            <a:off x="399817" y="1152449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 story:</a:t>
            </a:r>
            <a:endParaRPr sz="14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 </a:t>
            </a:r>
            <a:r>
              <a:rPr b="1" i="0" lang="ru" sz="13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[тип пользователя]</a:t>
            </a: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 sz="14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 хочу </a:t>
            </a:r>
            <a:r>
              <a:rPr b="1" i="0" lang="ru" sz="13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[сделать то-то и то-то]</a:t>
            </a: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 sz="14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таким образом я смогу </a:t>
            </a:r>
            <a:r>
              <a:rPr b="1" i="0" lang="ru" sz="13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[получить такую то выгоду]</a:t>
            </a: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14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Job story:</a:t>
            </a:r>
            <a:endParaRPr sz="14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Когда </a:t>
            </a:r>
            <a:r>
              <a:rPr b="1" i="0" lang="ru" sz="13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[ситуация и контекст]</a:t>
            </a: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 sz="14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пользователь хочет </a:t>
            </a:r>
            <a:r>
              <a:rPr b="1" i="0" lang="ru" sz="13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[его мотивация]</a:t>
            </a: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 sz="14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 может </a:t>
            </a:r>
            <a:r>
              <a:rPr b="1" i="0" lang="ru" sz="13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[получить выгоду]</a:t>
            </a: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 sz="14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 мы хотим </a:t>
            </a:r>
            <a:r>
              <a:rPr b="1" i="0" lang="ru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[что мы хотим чтобы пользователь сделал]</a:t>
            </a:r>
            <a:endParaRPr b="1" i="0" sz="2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07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Hypothesis – Формулировка гипотезы</a:t>
            </a:r>
            <a:endParaRPr/>
          </a:p>
        </p:txBody>
      </p:sp>
      <p:sp>
        <p:nvSpPr>
          <p:cNvPr id="623" name="Google Shape;623;p107"/>
          <p:cNvSpPr txBox="1"/>
          <p:nvPr/>
        </p:nvSpPr>
        <p:spPr>
          <a:xfrm>
            <a:off x="399817" y="1152449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Мы верим, в </a:t>
            </a:r>
            <a:r>
              <a:rPr b="1" i="0" lang="ru" sz="17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[то, во что верим / на что хотим повлиять]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 если мы сделаем</a:t>
            </a:r>
            <a:endParaRPr sz="11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[условие 1]</a:t>
            </a:r>
            <a:r>
              <a:rPr b="0" i="0" lang="ru" sz="17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</a:t>
            </a:r>
            <a:endParaRPr sz="11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[условие 2] 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 sz="11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то получим </a:t>
            </a:r>
            <a:r>
              <a:rPr b="1" i="0" lang="ru" sz="17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[формализованный результат]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за </a:t>
            </a:r>
            <a:r>
              <a:rPr b="1" i="0" lang="ru" sz="17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[срок]</a:t>
            </a:r>
            <a:endParaRPr b="1" i="0" sz="17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08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Hypothesis – Критерии формулировки</a:t>
            </a:r>
            <a:endParaRPr/>
          </a:p>
        </p:txBody>
      </p:sp>
      <p:sp>
        <p:nvSpPr>
          <p:cNvPr id="629" name="Google Shape;629;p108"/>
          <p:cNvSpPr txBox="1"/>
          <p:nvPr/>
        </p:nvSpPr>
        <p:spPr>
          <a:xfrm>
            <a:off x="467550" y="1256671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1) Гипотезы формируются в формате SMART:</a:t>
            </a:r>
            <a:endParaRPr sz="11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b="0" i="0" lang="ru" sz="1700" u="sng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Specific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конкретность, ясность</a:t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b="0" i="0" lang="ru" sz="1700" u="sng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Measurable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измеримость</a:t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r>
              <a:rPr b="0" i="0" lang="ru" sz="1700" u="sng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Achievable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достижимость </a:t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b="0" i="0" lang="ru" sz="1700" u="sng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Relevant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согласованность, своевременность, важность</a:t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b="0" i="0" lang="ru" sz="1700" u="sng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Timebound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определенность по срокам</a:t>
            </a:r>
            <a:endParaRPr sz="11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9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Hypothesis - Критерии формулировки</a:t>
            </a:r>
            <a:endParaRPr/>
          </a:p>
        </p:txBody>
      </p:sp>
      <p:sp>
        <p:nvSpPr>
          <p:cNvPr id="635" name="Google Shape;635;p109"/>
          <p:cNvSpPr txBox="1"/>
          <p:nvPr/>
        </p:nvSpPr>
        <p:spPr>
          <a:xfrm>
            <a:off x="467550" y="1256671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2) Гипотеза про реальный мир – только факты!</a:t>
            </a:r>
            <a:endParaRPr sz="11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Мнения, метод экспертных оценок и галлюцинации убираем</a:t>
            </a:r>
            <a:endParaRPr sz="11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3) Логическая связь результата эксперимента и конечной цели - желательна, но не всегда достижима 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5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Любой вид анализа по итогу должен влиять на ключевые показатели бизнеса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10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 sz="3000"/>
              <a:t>Hypothesis – Дополнительные проверки?</a:t>
            </a:r>
            <a:endParaRPr sz="3000"/>
          </a:p>
        </p:txBody>
      </p:sp>
      <p:sp>
        <p:nvSpPr>
          <p:cNvPr id="641" name="Google Shape;641;p110"/>
          <p:cNvSpPr txBox="1"/>
          <p:nvPr/>
        </p:nvSpPr>
        <p:spPr>
          <a:xfrm>
            <a:off x="467550" y="1256671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5207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arenR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Если вы читаете гипотезу, и 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она вам кажется элементарной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значит она сформулирована верно и ее не нужно уточнять.</a:t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5207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arenR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Если вы не уверены в каком-то из условий, то 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его проверка должна превратиться в гипотезу</a:t>
            </a: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100"/>
          </a:p>
          <a:p>
            <a:pPr indent="-349250" lvl="0" marL="5207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arenR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Процесс уточнения гипотезы 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может пройти несколько циклов.</a:t>
            </a:r>
            <a:endParaRPr b="1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5207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arenR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Необходимо также проверить, что </a:t>
            </a: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проверку можно упростить и\или ускорить.</a:t>
            </a:r>
            <a:endParaRPr b="1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111"/>
          <p:cNvSpPr txBox="1"/>
          <p:nvPr>
            <p:ph type="title"/>
          </p:nvPr>
        </p:nvSpPr>
        <p:spPr>
          <a:xfrm>
            <a:off x="292050" y="1374454"/>
            <a:ext cx="8559900" cy="16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Идея &lt;&gt; Гипотеза</a:t>
            </a:r>
            <a:br>
              <a:rPr lang="ru"/>
            </a:br>
            <a:br>
              <a:rPr lang="ru"/>
            </a:br>
            <a:r>
              <a:rPr lang="ru"/>
              <a:t>Гипотеза = </a:t>
            </a:r>
            <a:r>
              <a:rPr b="1" lang="ru"/>
              <a:t>оформленная</a:t>
            </a:r>
            <a:r>
              <a:rPr lang="ru"/>
              <a:t> идея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12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Hypothesis – Источники идей и гипотез</a:t>
            </a:r>
            <a:endParaRPr/>
          </a:p>
        </p:txBody>
      </p:sp>
      <p:sp>
        <p:nvSpPr>
          <p:cNvPr id="652" name="Google Shape;652;p112"/>
          <p:cNvSpPr txBox="1"/>
          <p:nvPr/>
        </p:nvSpPr>
        <p:spPr>
          <a:xfrm>
            <a:off x="467550" y="1372582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Генерация гипотез на основе:</a:t>
            </a:r>
            <a:endParaRPr sz="1100"/>
          </a:p>
          <a:p>
            <a:pPr indent="-26035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-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Оценка bottle neck (горлышко бутылки) – узких мест продукта</a:t>
            </a:r>
            <a:endParaRPr sz="1100"/>
          </a:p>
          <a:p>
            <a:pPr indent="-26035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-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Оценка тепловых карт/eye tracking/фокус группы и тд</a:t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6035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-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Оценка логов Click Stream (логов приложения) на SQL/Python/ML </a:t>
            </a:r>
            <a:endParaRPr sz="1100"/>
          </a:p>
          <a:p>
            <a:pPr indent="-26035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-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Оценка конкурентов/рынка/бенчмарки</a:t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6035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-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Опросы клиентов/ работа в «полях»</a:t>
            </a:r>
            <a:endParaRPr sz="1100"/>
          </a:p>
          <a:p>
            <a:pPr indent="-26035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-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Экспертные оценки (Фаундер, CЕО, Лидеры мнений)</a:t>
            </a:r>
            <a:endParaRPr sz="1100"/>
          </a:p>
          <a:p>
            <a:pPr indent="-26035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-"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Стратегия, RoadMap</a:t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524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13"/>
          <p:cNvSpPr txBox="1"/>
          <p:nvPr>
            <p:ph type="title"/>
          </p:nvPr>
        </p:nvSpPr>
        <p:spPr>
          <a:xfrm>
            <a:off x="560468" y="480520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У меня крутая идея! А давайте сделаем!</a:t>
            </a:r>
            <a:endParaRPr/>
          </a:p>
        </p:txBody>
      </p:sp>
      <p:sp>
        <p:nvSpPr>
          <p:cNvPr id="658" name="Google Shape;658;p113"/>
          <p:cNvSpPr txBox="1"/>
          <p:nvPr>
            <p:ph idx="2" type="body"/>
          </p:nvPr>
        </p:nvSpPr>
        <p:spPr>
          <a:xfrm>
            <a:off x="560475" y="1740228"/>
            <a:ext cx="8107800" cy="16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/>
              <a:t>Вводная информация: на рынке продажи авто, по статистике более 50% покупают в кредит.</a:t>
            </a:r>
            <a:endParaRPr/>
          </a:p>
        </p:txBody>
      </p:sp>
      <p:sp>
        <p:nvSpPr>
          <p:cNvPr id="659" name="Google Shape;659;p11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Пример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14"/>
          <p:cNvSpPr txBox="1"/>
          <p:nvPr>
            <p:ph type="title"/>
          </p:nvPr>
        </p:nvSpPr>
        <p:spPr>
          <a:xfrm>
            <a:off x="518138" y="345056"/>
            <a:ext cx="7943400" cy="4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</a:pPr>
            <a:r>
              <a:rPr lang="ru"/>
              <a:t>Пример Hypothesis</a:t>
            </a:r>
            <a:endParaRPr/>
          </a:p>
        </p:txBody>
      </p:sp>
      <p:sp>
        <p:nvSpPr>
          <p:cNvPr id="665" name="Google Shape;665;p114"/>
          <p:cNvSpPr txBox="1"/>
          <p:nvPr/>
        </p:nvSpPr>
        <p:spPr>
          <a:xfrm>
            <a:off x="353881" y="1438045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Мы верим, </a:t>
            </a:r>
            <a:r>
              <a:rPr b="1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что клиенты, которым дорого сразу оплатить </a:t>
            </a: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авто</a:t>
            </a:r>
            <a:r>
              <a:rPr b="1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готовы покупать </a:t>
            </a: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его </a:t>
            </a:r>
            <a:r>
              <a:rPr b="1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 </a:t>
            </a: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кредит</a:t>
            </a: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и </a:t>
            </a:r>
            <a:endParaRPr sz="12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если </a:t>
            </a:r>
            <a:r>
              <a:rPr b="1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мы прозвоним 20 </a:t>
            </a: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лидов </a:t>
            </a:r>
            <a:r>
              <a:rPr b="1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 предложим акцию с 0% по кредиту</a:t>
            </a:r>
            <a:endParaRPr sz="12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rPr b="1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 расскажем об экономии</a:t>
            </a: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 sz="12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то </a:t>
            </a:r>
            <a:r>
              <a:rPr b="1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 из них возьмут контакт банка </a:t>
            </a: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(для рассрочки)</a:t>
            </a:r>
            <a:endParaRPr sz="120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15"/>
          <p:cNvSpPr txBox="1"/>
          <p:nvPr>
            <p:ph type="title"/>
          </p:nvPr>
        </p:nvSpPr>
        <p:spPr>
          <a:xfrm>
            <a:off x="350663" y="258789"/>
            <a:ext cx="60807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Action - Действие</a:t>
            </a:r>
            <a:endParaRPr/>
          </a:p>
        </p:txBody>
      </p:sp>
      <p:sp>
        <p:nvSpPr>
          <p:cNvPr id="671" name="Google Shape;671;p115"/>
          <p:cNvSpPr txBox="1"/>
          <p:nvPr/>
        </p:nvSpPr>
        <p:spPr>
          <a:xfrm>
            <a:off x="274275" y="1405833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Нужно ответить на вопросы:</a:t>
            </a:r>
            <a:endParaRPr sz="12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1) Каким образом будем проверять?</a:t>
            </a:r>
            <a:endParaRPr sz="12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2) Записываем четкие шаги фактически проводимого эксперимента</a:t>
            </a:r>
            <a:endParaRPr sz="12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3) Какие данные будем собирать?</a:t>
            </a:r>
            <a:endParaRPr sz="12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16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Action – Приоритезируйте гипотезы</a:t>
            </a:r>
            <a:endParaRPr/>
          </a:p>
        </p:txBody>
      </p:sp>
      <p:sp>
        <p:nvSpPr>
          <p:cNvPr id="677" name="Google Shape;677;p116"/>
          <p:cNvSpPr txBox="1"/>
          <p:nvPr/>
        </p:nvSpPr>
        <p:spPr>
          <a:xfrm>
            <a:off x="467550" y="1459514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RICE</a:t>
            </a: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(Reach, Impact, Confidence, Effort)</a:t>
            </a:r>
            <a:endParaRPr sz="1200"/>
          </a:p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ICE </a:t>
            </a: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(Impact, Confidence, Easy)</a:t>
            </a:r>
            <a:endParaRPr sz="1200"/>
          </a:p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 </a:t>
            </a:r>
            <a:endParaRPr sz="1200"/>
          </a:p>
          <a:p>
            <a:pPr indent="-1524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Общее правило:  </a:t>
            </a:r>
            <a:endParaRPr sz="12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VALUE \ TIME</a:t>
            </a:r>
            <a:endParaRPr b="1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524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17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ICE = Impact * Confidence * Easy</a:t>
            </a:r>
            <a:endParaRPr/>
          </a:p>
        </p:txBody>
      </p:sp>
      <p:sp>
        <p:nvSpPr>
          <p:cNvPr id="683" name="Google Shape;683;p117"/>
          <p:cNvSpPr txBox="1"/>
          <p:nvPr/>
        </p:nvSpPr>
        <p:spPr>
          <a:xfrm>
            <a:off x="467550" y="1147182"/>
            <a:ext cx="8107800" cy="3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Impact</a:t>
            </a: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 - </a:t>
            </a:r>
            <a:r>
              <a:rPr b="1" lang="ru" sz="1400">
                <a:solidFill>
                  <a:srgbClr val="222222"/>
                </a:solidFill>
                <a:highlight>
                  <a:srgbClr val="FFFFFF"/>
                </a:highlight>
              </a:rPr>
              <a:t>ВЛИЯНИЕ</a:t>
            </a: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 (от 0 до 10)</a:t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Насколько ваша гипотеза положительно повлияет на ключевой показатель, который вы пытаетесь улучшить. (деньги, ключевые метрики и т.д.)</a:t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Easy</a:t>
            </a:r>
            <a:r>
              <a:rPr lang="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b="1" lang="ru" sz="1400">
                <a:solidFill>
                  <a:srgbClr val="222222"/>
                </a:solidFill>
                <a:highlight>
                  <a:srgbClr val="FFFFFF"/>
                </a:highlight>
              </a:rPr>
              <a:t>ЛЕГКОСТЬ РЕАЛИЗАЦИИ</a:t>
            </a: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 (от 0 до 10)</a:t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Простота реализации. Это оценка того, сколько усилий и ресурсов требуется для реализации этой гипотезы</a:t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Confidence</a:t>
            </a:r>
            <a:r>
              <a:rPr lang="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b="1" lang="ru" sz="1400">
                <a:solidFill>
                  <a:srgbClr val="222222"/>
                </a:solidFill>
                <a:highlight>
                  <a:srgbClr val="FFFFFF"/>
                </a:highlight>
              </a:rPr>
              <a:t>УВЕРЕННОСТЬ</a:t>
            </a: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 (от 0 до 10)</a:t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Насколько вы уверены в оценках </a:t>
            </a:r>
            <a:r>
              <a:rPr b="1" lang="ru" sz="1400">
                <a:solidFill>
                  <a:srgbClr val="222222"/>
                </a:solidFill>
                <a:highlight>
                  <a:srgbClr val="FFFFFF"/>
                </a:highlight>
              </a:rPr>
              <a:t>влияния</a:t>
            </a: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 и </a:t>
            </a:r>
            <a:r>
              <a:rPr b="1" lang="ru" sz="1400">
                <a:solidFill>
                  <a:srgbClr val="222222"/>
                </a:solidFill>
                <a:highlight>
                  <a:srgbClr val="FFFFFF"/>
                </a:highlight>
              </a:rPr>
              <a:t>легкости</a:t>
            </a: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b="1" lang="ru" sz="1400">
                <a:solidFill>
                  <a:srgbClr val="222222"/>
                </a:solidFill>
                <a:highlight>
                  <a:srgbClr val="FFFFFF"/>
                </a:highlight>
              </a:rPr>
              <a:t>реализации</a:t>
            </a:r>
            <a:r>
              <a:rPr lang="ru" sz="1400">
                <a:solidFill>
                  <a:srgbClr val="222222"/>
                </a:solidFill>
                <a:highlight>
                  <a:srgbClr val="FFFFFF"/>
                </a:highlight>
              </a:rPr>
              <a:t> гипотезы</a:t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8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 sz="3100"/>
              <a:t>RICE = (Reach * Impact * Confidence) / Effort</a:t>
            </a:r>
            <a:endParaRPr sz="3100"/>
          </a:p>
        </p:txBody>
      </p:sp>
      <p:sp>
        <p:nvSpPr>
          <p:cNvPr id="689" name="Google Shape;689;p118"/>
          <p:cNvSpPr txBox="1"/>
          <p:nvPr/>
        </p:nvSpPr>
        <p:spPr>
          <a:xfrm>
            <a:off x="467550" y="1147182"/>
            <a:ext cx="8107800" cy="3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Reach</a:t>
            </a: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 - </a:t>
            </a:r>
            <a:r>
              <a:rPr b="1" lang="ru" sz="1200">
                <a:solidFill>
                  <a:srgbClr val="222222"/>
                </a:solidFill>
                <a:highlight>
                  <a:srgbClr val="FFFFFF"/>
                </a:highlight>
              </a:rPr>
              <a:t>ОХВАТ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Какое количество людей, денег и т.д. охватит данная гипотеза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Impact</a:t>
            </a: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 - </a:t>
            </a:r>
            <a:r>
              <a:rPr b="1" lang="ru" sz="1200">
                <a:solidFill>
                  <a:srgbClr val="222222"/>
                </a:solidFill>
                <a:highlight>
                  <a:srgbClr val="FFFFFF"/>
                </a:highlight>
              </a:rPr>
              <a:t>ВЛИЯНИЕ</a:t>
            </a: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 (от 0 до 10)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Насколько ваша гипотеза положительно повлияет на ключевой показатель, который вы пытаетесь улучшить. (деньги, ключевые метрики и т.д.)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Confidence</a:t>
            </a: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b="1" lang="ru" sz="1200">
                <a:solidFill>
                  <a:srgbClr val="222222"/>
                </a:solidFill>
                <a:highlight>
                  <a:srgbClr val="FFFFFF"/>
                </a:highlight>
              </a:rPr>
              <a:t>УВЕРЕННОСТЬ</a:t>
            </a: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 (от 0 до 10)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Насколько вы уверены в оценках </a:t>
            </a:r>
            <a:r>
              <a:rPr b="1" lang="ru" sz="1200">
                <a:solidFill>
                  <a:srgbClr val="222222"/>
                </a:solidFill>
                <a:highlight>
                  <a:srgbClr val="FFFFFF"/>
                </a:highlight>
              </a:rPr>
              <a:t>влияния</a:t>
            </a: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 и </a:t>
            </a:r>
            <a:r>
              <a:rPr b="1" lang="ru" sz="1200">
                <a:solidFill>
                  <a:srgbClr val="222222"/>
                </a:solidFill>
                <a:highlight>
                  <a:srgbClr val="FFFFFF"/>
                </a:highlight>
              </a:rPr>
              <a:t>легкости</a:t>
            </a: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b="1" lang="ru" sz="1200">
                <a:solidFill>
                  <a:srgbClr val="222222"/>
                </a:solidFill>
                <a:highlight>
                  <a:srgbClr val="FFFFFF"/>
                </a:highlight>
              </a:rPr>
              <a:t>реализации</a:t>
            </a: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 гипотезы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Effort</a:t>
            </a: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b="1" lang="ru" sz="1200">
                <a:solidFill>
                  <a:srgbClr val="222222"/>
                </a:solidFill>
                <a:highlight>
                  <a:srgbClr val="FFFFFF"/>
                </a:highlight>
              </a:rPr>
              <a:t>ТРУДОЗАТРАТЫ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200">
                <a:solidFill>
                  <a:srgbClr val="222222"/>
                </a:solidFill>
                <a:highlight>
                  <a:srgbClr val="FFFFFF"/>
                </a:highlight>
              </a:rPr>
              <a:t>Затраты на реализацию гипотезы (деньги, время и т.д.)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19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 sz="3100"/>
              <a:t>Система скоринга на ваш вкус ...</a:t>
            </a:r>
            <a:endParaRPr sz="3100"/>
          </a:p>
        </p:txBody>
      </p:sp>
      <p:sp>
        <p:nvSpPr>
          <p:cNvPr id="695" name="Google Shape;695;p119"/>
          <p:cNvSpPr txBox="1"/>
          <p:nvPr/>
        </p:nvSpPr>
        <p:spPr>
          <a:xfrm>
            <a:off x="467550" y="1147182"/>
            <a:ext cx="8107800" cy="3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СЛОЖНОСТЬ (от 1 до 5)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Сложность реализации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ВЕРА В УСПЕХ (от 0 до 100%)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Насколько вы верите в успешность данной гипотезы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ЭФФЕКТ (в  $, в ключевой метрике)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Сколько гипотеза может принести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lang="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Hypothesis Score = (Эффект / Сложность) * Вера в успех</a:t>
            </a:r>
            <a:endParaRPr b="1"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6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Какие есть инструменты?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120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Data - Аналитика</a:t>
            </a:r>
            <a:endParaRPr/>
          </a:p>
        </p:txBody>
      </p:sp>
      <p:sp>
        <p:nvSpPr>
          <p:cNvPr id="701" name="Google Shape;701;p120"/>
          <p:cNvSpPr txBox="1"/>
          <p:nvPr/>
        </p:nvSpPr>
        <p:spPr>
          <a:xfrm>
            <a:off x="327956" y="1319920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Проверка:</a:t>
            </a:r>
            <a:endParaRPr sz="12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Эти данные точно от этого эксперимента?</a:t>
            </a:r>
            <a:endParaRPr b="1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5207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arenR"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Данные нужно </a:t>
            </a: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снять в полном плановом объеме</a:t>
            </a: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5207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arenR"/>
            </a:pP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Иногда нужно время</a:t>
            </a: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чтобы накопить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5207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arenR"/>
            </a:pP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Время</a:t>
            </a: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 должно быть </a:t>
            </a: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строго конечно</a:t>
            </a:r>
            <a:endParaRPr b="1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5207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arenR"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Блокировка: </a:t>
            </a:r>
            <a:r>
              <a:rPr b="1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запрет других экспериментов на этих данных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21"/>
          <p:cNvSpPr txBox="1"/>
          <p:nvPr>
            <p:ph type="title"/>
          </p:nvPr>
        </p:nvSpPr>
        <p:spPr>
          <a:xfrm>
            <a:off x="518138" y="345056"/>
            <a:ext cx="6174600" cy="4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</a:pPr>
            <a:r>
              <a:rPr lang="ru"/>
              <a:t>Пример Data</a:t>
            </a:r>
            <a:endParaRPr/>
          </a:p>
        </p:txBody>
      </p:sp>
      <p:sp>
        <p:nvSpPr>
          <p:cNvPr id="707" name="Google Shape;707;p121"/>
          <p:cNvSpPr txBox="1"/>
          <p:nvPr/>
        </p:nvSpPr>
        <p:spPr>
          <a:xfrm>
            <a:off x="357460" y="1055111"/>
            <a:ext cx="8107800" cy="36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Эффект:</a:t>
            </a:r>
            <a:endParaRPr sz="1200"/>
          </a:p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Примерный рост +400 заказов в месяц </a:t>
            </a:r>
            <a:endParaRPr sz="12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Измерения:</a:t>
            </a:r>
            <a:endParaRPr sz="1200"/>
          </a:p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Конверсия всей платформы выросла до 7%</a:t>
            </a:r>
            <a:endParaRPr sz="1200"/>
          </a:p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Конверсия каждого этапа воронки - вырос лишь этап 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прихода к диллеру</a:t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122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Insights - Выводы</a:t>
            </a:r>
            <a:endParaRPr/>
          </a:p>
        </p:txBody>
      </p:sp>
      <p:sp>
        <p:nvSpPr>
          <p:cNvPr id="713" name="Google Shape;713;p122"/>
          <p:cNvSpPr txBox="1"/>
          <p:nvPr/>
        </p:nvSpPr>
        <p:spPr>
          <a:xfrm>
            <a:off x="467550" y="1137781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1) Развернутый результат эксперимента</a:t>
            </a:r>
            <a:endParaRPr sz="11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Цифры</a:t>
            </a:r>
            <a:b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Гипотеза подтвердилась / опровергнута</a:t>
            </a:r>
            <a:b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Допущенные ошибки</a:t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1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2) Развернутый вывод + дальнейшие шаги</a:t>
            </a:r>
            <a:endParaRPr sz="11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Как можем применить на практике полученные знания?</a:t>
            </a:r>
            <a:b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Что нужно улучшить?</a:t>
            </a:r>
            <a:b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ru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Какие новые гипотезы можем сформулировать для дальнейшего исследования?</a:t>
            </a:r>
            <a:endParaRPr sz="110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23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Insights - Выводы</a:t>
            </a:r>
            <a:endParaRPr/>
          </a:p>
        </p:txBody>
      </p:sp>
      <p:sp>
        <p:nvSpPr>
          <p:cNvPr id="719" name="Google Shape;719;p123"/>
          <p:cNvSpPr txBox="1"/>
          <p:nvPr/>
        </p:nvSpPr>
        <p:spPr>
          <a:xfrm>
            <a:off x="467550" y="1137781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6035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Гипотеза </a:t>
            </a:r>
            <a:r>
              <a:rPr b="1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ОПРОВЕРГНУТА</a:t>
            </a: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 - берем следующую!</a:t>
            </a:r>
            <a:endParaRPr sz="11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Надо ли изменить условия?</a:t>
            </a:r>
            <a:endParaRPr sz="11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Может некорректный эксперимент?</a:t>
            </a:r>
            <a:endParaRPr sz="11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Эффект не возник или возник частично?</a:t>
            </a:r>
            <a:endParaRPr sz="11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6035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Гипотеза - </a:t>
            </a:r>
            <a:r>
              <a:rPr b="1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ПОДТВЕРДИЛАСЬ</a:t>
            </a:r>
            <a:endParaRPr b="0" i="0" sz="1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Мы точно исключили внешние факторы?</a:t>
            </a:r>
            <a:endParaRPr sz="11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Мы сможем это воспроизвести снова?</a:t>
            </a:r>
            <a:endParaRPr sz="11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Мы можем превратить это в регулярный процесс? Как?</a:t>
            </a:r>
            <a:endParaRPr sz="11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4"/>
          <p:cNvSpPr txBox="1"/>
          <p:nvPr>
            <p:ph type="title"/>
          </p:nvPr>
        </p:nvSpPr>
        <p:spPr>
          <a:xfrm>
            <a:off x="518138" y="345056"/>
            <a:ext cx="6174600" cy="4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</a:pPr>
            <a:r>
              <a:rPr lang="ru"/>
              <a:t>Пример Insights</a:t>
            </a:r>
            <a:endParaRPr/>
          </a:p>
        </p:txBody>
      </p:sp>
      <p:sp>
        <p:nvSpPr>
          <p:cNvPr id="725" name="Google Shape;725;p124"/>
          <p:cNvSpPr txBox="1"/>
          <p:nvPr/>
        </p:nvSpPr>
        <p:spPr>
          <a:xfrm>
            <a:off x="368203" y="1151730"/>
            <a:ext cx="8107800" cy="36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Из-за плохого экрана списка 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моделей</a:t>
            </a: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был сниженный CR в 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заявку</a:t>
            </a: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 Это было вызвано тем, что не отображались картинки. </a:t>
            </a:r>
            <a:endParaRPr sz="12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Изменения этого экрана привело к росту всей платформы в 7 раз (конверсия с 1 до 7%).</a:t>
            </a:r>
            <a:endParaRPr sz="1200"/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None/>
            </a:pPr>
            <a:r>
              <a:rPr b="0" i="0" lang="ru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Дальнейшие шаги будут косметические – не принесут сильного эффекта.</a:t>
            </a:r>
            <a:endParaRPr sz="120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25"/>
          <p:cNvSpPr txBox="1"/>
          <p:nvPr>
            <p:ph type="title"/>
          </p:nvPr>
        </p:nvSpPr>
        <p:spPr>
          <a:xfrm>
            <a:off x="350663" y="258789"/>
            <a:ext cx="60807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Далее</a:t>
            </a:r>
            <a:endParaRPr/>
          </a:p>
        </p:txBody>
      </p:sp>
      <p:sp>
        <p:nvSpPr>
          <p:cNvPr id="731" name="Google Shape;731;p125"/>
          <p:cNvSpPr txBox="1"/>
          <p:nvPr/>
        </p:nvSpPr>
        <p:spPr>
          <a:xfrm>
            <a:off x="349425" y="1169993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1) Оцените полученные результаты и ответьте на следующие вопросы:</a:t>
            </a:r>
            <a:endParaRPr sz="12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Чему вы научились в ходе эксперимента?</a:t>
            </a:r>
            <a:endParaRPr sz="12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Как вы можете применить на практике полученные знания?</a:t>
            </a:r>
            <a:endParaRPr sz="12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Что нужно улучшить?</a:t>
            </a:r>
            <a:endParaRPr sz="12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Какие новые гипотезы можем сформулировать для дальнейшего исследования?</a:t>
            </a:r>
            <a:endParaRPr sz="1200"/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1" i="0" sz="1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2) Сформулируйте выводы по результатам проведенного эксперимента и фиксируйте описание дальнейших шагов. </a:t>
            </a:r>
            <a:br>
              <a:rPr b="0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b="0" i="0" sz="1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3) Перезапускайте цикл с новыми гипотезами</a:t>
            </a:r>
            <a:endParaRPr b="0" i="0" sz="1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77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26"/>
          <p:cNvSpPr txBox="1"/>
          <p:nvPr>
            <p:ph type="title"/>
          </p:nvPr>
        </p:nvSpPr>
        <p:spPr>
          <a:xfrm>
            <a:off x="448733" y="1976625"/>
            <a:ext cx="85599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 sz="2400"/>
              <a:t>Все масштабируем только </a:t>
            </a:r>
            <a:r>
              <a:rPr b="1" lang="ru" sz="2400"/>
              <a:t>ПОСЛЕ</a:t>
            </a:r>
            <a:r>
              <a:rPr lang="ru" sz="2400"/>
              <a:t> </a:t>
            </a:r>
            <a:r>
              <a:rPr b="1" lang="ru" sz="2400"/>
              <a:t>проверки гипотез !!!</a:t>
            </a:r>
            <a:endParaRPr b="1" sz="240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27"/>
          <p:cNvSpPr txBox="1"/>
          <p:nvPr>
            <p:ph type="title"/>
          </p:nvPr>
        </p:nvSpPr>
        <p:spPr>
          <a:xfrm>
            <a:off x="482600" y="2772492"/>
            <a:ext cx="85599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b="1" lang="ru" sz="2700"/>
              <a:t>НЕ ВСЁ </a:t>
            </a:r>
            <a:r>
              <a:rPr lang="ru" sz="2700"/>
              <a:t>гипотезы, есть и </a:t>
            </a:r>
            <a:r>
              <a:rPr b="1" lang="ru" sz="2700"/>
              <a:t>ЗАДАЧИ</a:t>
            </a:r>
            <a:r>
              <a:rPr lang="ru" sz="2700"/>
              <a:t> !!!</a:t>
            </a:r>
            <a:br>
              <a:rPr lang="ru" sz="2700"/>
            </a:br>
            <a:br>
              <a:rPr lang="ru" sz="2700"/>
            </a:br>
            <a:r>
              <a:rPr b="1" lang="ru" sz="2700"/>
              <a:t>Задача</a:t>
            </a:r>
            <a:r>
              <a:rPr lang="ru" sz="2700"/>
              <a:t> = ты знаешь как это работает</a:t>
            </a:r>
            <a:br>
              <a:rPr lang="ru" sz="2700"/>
            </a:br>
            <a:br>
              <a:rPr lang="ru" sz="2700"/>
            </a:br>
            <a:r>
              <a:rPr b="1" lang="ru" sz="2700"/>
              <a:t>Гипотеза</a:t>
            </a:r>
            <a:r>
              <a:rPr lang="ru" sz="2700"/>
              <a:t> - ты не можешь этим управлять, </a:t>
            </a:r>
            <a:endParaRPr sz="27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 sz="2700"/>
              <a:t>можешь только получать отклик</a:t>
            </a:r>
            <a:endParaRPr sz="270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4.googleusercontent.com/EQ8bVkCecFdxSE-Ee6Ek0h6uwxgsT806wO8Hj_AOx54OZsUORiNpP_wZIbM3sebswHL7xIKV1F5EKWPYF_mQdaYMzx8d0jkakI4CHeptXKyhkerpkcyuyViL5Wa8hlKAmINfncLR0c8" id="746" name="Google Shape;746;p1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938477"/>
            <a:ext cx="9143999" cy="3148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29"/>
          <p:cNvSpPr txBox="1"/>
          <p:nvPr>
            <p:ph type="title"/>
          </p:nvPr>
        </p:nvSpPr>
        <p:spPr>
          <a:xfrm>
            <a:off x="448733" y="1976625"/>
            <a:ext cx="85599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 sz="2400"/>
              <a:t>Любая гипотеза - это либо ФОТ, либо расходы на подрядчика</a:t>
            </a:r>
            <a:endParaRPr b="1"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7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Инструменты для анализа метрик и выдвижения гипотез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" name="Google Shape;337;p6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8" name="Google Shape;338;p6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67"/>
          <p:cNvSpPr txBox="1"/>
          <p:nvPr/>
        </p:nvSpPr>
        <p:spPr>
          <a:xfrm>
            <a:off x="540000" y="1800000"/>
            <a:ext cx="18345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1. WEB аналитика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2860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Google Analytics и Яндекс Метрика - обе системы помогают считывать данные с сайта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67"/>
          <p:cNvSpPr txBox="1"/>
          <p:nvPr/>
        </p:nvSpPr>
        <p:spPr>
          <a:xfrm>
            <a:off x="2619113" y="1800000"/>
            <a:ext cx="18345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CRM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Анализирует путь клиента после того, как он оставил нам свои контакты и стал лидом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67"/>
          <p:cNvSpPr txBox="1"/>
          <p:nvPr/>
        </p:nvSpPr>
        <p:spPr>
          <a:xfrm>
            <a:off x="4712250" y="1800000"/>
            <a:ext cx="18345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ERP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Системы, которые содержат данные о сделках: чеки, суммы, принадлежность к конкретному клиенту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p67"/>
          <p:cNvSpPr txBox="1"/>
          <p:nvPr/>
        </p:nvSpPr>
        <p:spPr>
          <a:xfrm>
            <a:off x="6858000" y="1800000"/>
            <a:ext cx="19836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4. BI + базы данных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Инструменты, которые помогают забрать данные из систем, объединить их для анализа и затем производить вычисления и визуализацию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3" name="Google Shape;343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716738">
            <a:off x="7384976" y="3661195"/>
            <a:ext cx="1867074" cy="1733984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67"/>
          <p:cNvSpPr txBox="1"/>
          <p:nvPr>
            <p:ph idx="4294967295" type="title"/>
          </p:nvPr>
        </p:nvSpPr>
        <p:spPr>
          <a:xfrm>
            <a:off x="540000" y="3960000"/>
            <a:ext cx="6006900" cy="552300"/>
          </a:xfrm>
          <a:prstGeom prst="rect">
            <a:avLst/>
          </a:prstGeom>
          <a:solidFill>
            <a:srgbClr val="6E32E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8571"/>
              <a:buFont typeface="Arial"/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Первичные системы данных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" name="Google Shape;345;p67"/>
          <p:cNvSpPr/>
          <p:nvPr/>
        </p:nvSpPr>
        <p:spPr>
          <a:xfrm>
            <a:off x="540000" y="1724400"/>
            <a:ext cx="6006900" cy="2787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30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Для чего нужны HADI циклы?</a:t>
            </a:r>
            <a:endParaRPr/>
          </a:p>
        </p:txBody>
      </p:sp>
      <p:sp>
        <p:nvSpPr>
          <p:cNvPr id="757" name="Google Shape;757;p130"/>
          <p:cNvSpPr txBox="1"/>
          <p:nvPr/>
        </p:nvSpPr>
        <p:spPr>
          <a:xfrm>
            <a:off x="467550" y="1459514"/>
            <a:ext cx="81078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Формирование Data Driven культуры</a:t>
            </a:r>
            <a:endParaRPr sz="1200"/>
          </a:p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Масштабировать в </a:t>
            </a: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бизнесе </a:t>
            </a: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только то, что имеет максимальную ценность!</a:t>
            </a:r>
            <a:endParaRPr sz="1200"/>
          </a:p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Объективизация принятия решений</a:t>
            </a:r>
            <a:endParaRPr sz="1200"/>
          </a:p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Планирование и приоритизация работы команды</a:t>
            </a:r>
            <a:endParaRPr sz="1200"/>
          </a:p>
          <a:p>
            <a:pPr indent="-266700" lvl="0" marL="431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b="0" i="0" lang="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Оценка развития продукта</a:t>
            </a:r>
            <a:endParaRPr sz="120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31"/>
          <p:cNvSpPr txBox="1"/>
          <p:nvPr>
            <p:ph idx="1" type="body"/>
          </p:nvPr>
        </p:nvSpPr>
        <p:spPr>
          <a:xfrm>
            <a:off x="360169" y="1328148"/>
            <a:ext cx="7987500" cy="27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 любой момент времени у команды продукта есть: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5207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100 идей от сотрудников/партнеров/рынка/клиентов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5207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500 нерешенных проблем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5207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300 интересных фичей «как у конкурента»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 один спринт(2 недели) можно взять ~4 задачи * 24 спринта в год = 96 задач в год(в идеальном мире).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задачи брать сейчас? Какие потом?  Какие не брать никогда?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3" name="Google Shape;763;p131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Объективизация принятия решений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32"/>
          <p:cNvSpPr txBox="1"/>
          <p:nvPr>
            <p:ph idx="1" type="body"/>
          </p:nvPr>
        </p:nvSpPr>
        <p:spPr>
          <a:xfrm>
            <a:off x="343988" y="1220588"/>
            <a:ext cx="8231100" cy="27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Какую задачу взять, если: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1) Продакт менеджер хочет делать оптимизацию корзины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2) UX специалист говорит, что нужно починить визуализацию элементов и иконок в приложении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3) Директор по продукту говорит, что нужно добавить чаевые в приложение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???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Послушать аналитика и сделать то, что приносит больше всего убытков(потерянной прибыли) в данный момент критичнее всего.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165100" lvl="0" marL="3429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9" name="Google Shape;769;p132"/>
          <p:cNvSpPr txBox="1"/>
          <p:nvPr>
            <p:ph type="title"/>
          </p:nvPr>
        </p:nvSpPr>
        <p:spPr>
          <a:xfrm>
            <a:off x="467550" y="345053"/>
            <a:ext cx="8107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</a:pPr>
            <a:r>
              <a:rPr lang="ru"/>
              <a:t>Объективизация принятия решений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133"/>
          <p:cNvSpPr txBox="1"/>
          <p:nvPr>
            <p:ph idx="2" type="subTitle"/>
          </p:nvPr>
        </p:nvSpPr>
        <p:spPr>
          <a:xfrm>
            <a:off x="540000" y="1440000"/>
            <a:ext cx="5143200" cy="270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Сформулируйте 2 простые и 2 сложные гипотезы по нашему пилотному проекту.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Простая - это, например, прямые заходы чаще всего будут последним переходом в цепочке.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Сложная - это, например, мы не сможем отключить источники трафика, которые не участвуют в конверсионных цепочках без понижения количества конверсий.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75" name="Google Shape;775;p133"/>
          <p:cNvSpPr txBox="1"/>
          <p:nvPr>
            <p:ph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Практическое задание</a:t>
            </a:r>
            <a:endParaRPr sz="26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776" name="Google Shape;776;p13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К следующему уроку</a:t>
            </a:r>
            <a:endParaRPr/>
          </a:p>
        </p:txBody>
      </p:sp>
      <p:pic>
        <p:nvPicPr>
          <p:cNvPr id="777" name="Google Shape;777;p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804999" y="1753275"/>
            <a:ext cx="2105998" cy="2253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34"/>
          <p:cNvSpPr txBox="1"/>
          <p:nvPr>
            <p:ph type="title"/>
          </p:nvPr>
        </p:nvSpPr>
        <p:spPr>
          <a:xfrm>
            <a:off x="518135" y="-158262"/>
            <a:ext cx="7438500" cy="13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</a:pPr>
            <a:r>
              <a:rPr lang="ru"/>
              <a:t>Что почитать?</a:t>
            </a:r>
            <a:endParaRPr/>
          </a:p>
        </p:txBody>
      </p:sp>
      <p:sp>
        <p:nvSpPr>
          <p:cNvPr id="783" name="Google Shape;783;p134"/>
          <p:cNvSpPr txBox="1"/>
          <p:nvPr>
            <p:ph idx="1" type="body"/>
          </p:nvPr>
        </p:nvSpPr>
        <p:spPr>
          <a:xfrm>
            <a:off x="518135" y="1362185"/>
            <a:ext cx="8554800" cy="3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63500" rtl="0" algn="l">
              <a:lnSpc>
                <a:spcPct val="142727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1400">
                <a:solidFill>
                  <a:schemeClr val="lt1"/>
                </a:solidFill>
              </a:rPr>
              <a:t>HADI в стартапе </a:t>
            </a:r>
            <a:r>
              <a:rPr lang="ru" sz="14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https://www.carrotquest.io/blog/kejs-kak-uskorit-razvitie-proekta/</a:t>
            </a:r>
            <a:r>
              <a:rPr lang="ru" sz="1400">
                <a:solidFill>
                  <a:schemeClr val="lt1"/>
                </a:solidFill>
              </a:rPr>
              <a:t> </a:t>
            </a:r>
            <a:endParaRPr/>
          </a:p>
          <a:p>
            <a:pPr indent="0" lvl="0" marL="63500" rtl="0" algn="l">
              <a:lnSpc>
                <a:spcPct val="142727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1400">
                <a:solidFill>
                  <a:schemeClr val="lt1"/>
                </a:solidFill>
              </a:rPr>
              <a:t>Про HADI </a:t>
            </a:r>
            <a:r>
              <a:rPr lang="ru" sz="14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https://leadstartup.ru/db/hadi</a:t>
            </a:r>
            <a:r>
              <a:rPr lang="ru" sz="1400">
                <a:solidFill>
                  <a:schemeClr val="lt1"/>
                </a:solidFill>
              </a:rPr>
              <a:t> </a:t>
            </a:r>
            <a:endParaRPr/>
          </a:p>
          <a:p>
            <a:pPr indent="0" lvl="0" marL="63500" rtl="0" algn="l">
              <a:lnSpc>
                <a:spcPct val="142727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1400">
                <a:solidFill>
                  <a:schemeClr val="lt1"/>
                </a:solidFill>
              </a:rPr>
              <a:t>Успешный успех с HADI </a:t>
            </a:r>
            <a:r>
              <a:rPr lang="ru" sz="1400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https://habr.com/ru/company/friifond/blog/338240/</a:t>
            </a:r>
            <a:r>
              <a:rPr lang="ru" sz="1400">
                <a:solidFill>
                  <a:schemeClr val="lt1"/>
                </a:solidFill>
              </a:rPr>
              <a:t> </a:t>
            </a:r>
            <a:endParaRPr/>
          </a:p>
          <a:p>
            <a:pPr indent="0" lvl="0" marL="63500" rtl="0" algn="l">
              <a:lnSpc>
                <a:spcPct val="142727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1400">
                <a:solidFill>
                  <a:schemeClr val="lt1"/>
                </a:solidFill>
              </a:rPr>
              <a:t>5 лайфхаков HADI: </a:t>
            </a:r>
            <a:r>
              <a:rPr lang="ru" sz="1400" u="sng">
                <a:solidFill>
                  <a:schemeClr val="hlink"/>
                </a:solidFill>
                <a:hlinkClick r:id="rId6"/>
              </a:rPr>
              <a:t>https://www.iidf.ru/media/articles/lifehacks/hadi-tsikly-5-layfkhakov/</a:t>
            </a:r>
            <a:endParaRPr sz="1400"/>
          </a:p>
          <a:p>
            <a:pPr indent="0" lvl="0" marL="63500" rtl="0" algn="l">
              <a:lnSpc>
                <a:spcPct val="142727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1400">
                <a:solidFill>
                  <a:schemeClr val="lt1"/>
                </a:solidFill>
              </a:rPr>
              <a:t>ICE vs RICE : </a:t>
            </a:r>
            <a:r>
              <a:rPr lang="ru" sz="1400" u="sng">
                <a:solidFill>
                  <a:schemeClr val="hlink"/>
                </a:solidFill>
                <a:hlinkClick r:id="rId7"/>
              </a:rPr>
              <a:t>https://habr.com/ru/company/hygger/blog/422131/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5. основной инструмент - это ваши мозги, данные сами по себе никаких метрик и гипотез не сгенерируют!</a:t>
            </a:r>
            <a:endParaRPr/>
          </a:p>
        </p:txBody>
      </p:sp>
      <p:sp>
        <p:nvSpPr>
          <p:cNvPr id="351" name="Google Shape;351;p6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Основной инструмент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9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Виды метрик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